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259" r:id="rId7"/>
    <p:sldId id="260" r:id="rId8"/>
    <p:sldId id="261" r:id="rId9"/>
    <p:sldId id="262" r:id="rId10"/>
    <p:sldId id="263" r:id="rId11"/>
    <p:sldId id="264" r:id="rId12"/>
    <p:sldId id="265" r:id="rId13"/>
    <p:sldId id="266" r:id="rId14"/>
    <p:sldId id="368" r:id="rId15"/>
    <p:sldId id="370" r:id="rId16"/>
    <p:sldId id="371" r:id="rId17"/>
    <p:sldId id="395" r:id="rId18"/>
    <p:sldId id="372" r:id="rId19"/>
    <p:sldId id="373" r:id="rId20"/>
    <p:sldId id="269" r:id="rId21"/>
    <p:sldId id="404" r:id="rId22"/>
    <p:sldId id="374" r:id="rId23"/>
    <p:sldId id="375" r:id="rId24"/>
    <p:sldId id="376" r:id="rId25"/>
    <p:sldId id="378" r:id="rId26"/>
    <p:sldId id="379" r:id="rId27"/>
    <p:sldId id="380" r:id="rId28"/>
    <p:sldId id="397" r:id="rId29"/>
    <p:sldId id="398" r:id="rId30"/>
    <p:sldId id="382" r:id="rId31"/>
    <p:sldId id="381" r:id="rId32"/>
    <p:sldId id="394" r:id="rId33"/>
    <p:sldId id="396" r:id="rId34"/>
    <p:sldId id="383" r:id="rId35"/>
    <p:sldId id="406" r:id="rId36"/>
    <p:sldId id="407" r:id="rId37"/>
    <p:sldId id="384" r:id="rId38"/>
    <p:sldId id="385" r:id="rId39"/>
    <p:sldId id="399" r:id="rId40"/>
    <p:sldId id="400" r:id="rId41"/>
    <p:sldId id="386" r:id="rId42"/>
    <p:sldId id="387" r:id="rId43"/>
    <p:sldId id="388" r:id="rId44"/>
    <p:sldId id="389" r:id="rId45"/>
    <p:sldId id="410" r:id="rId46"/>
    <p:sldId id="411" r:id="rId47"/>
    <p:sldId id="412" r:id="rId48"/>
    <p:sldId id="401" r:id="rId49"/>
    <p:sldId id="402" r:id="rId50"/>
    <p:sldId id="403" r:id="rId51"/>
    <p:sldId id="418" r:id="rId52"/>
    <p:sldId id="268" r:id="rId53"/>
    <p:sldId id="408" r:id="rId54"/>
    <p:sldId id="274" r:id="rId55"/>
    <p:sldId id="270" r:id="rId56"/>
    <p:sldId id="267" r:id="rId57"/>
    <p:sldId id="271" r:id="rId58"/>
    <p:sldId id="272" r:id="rId59"/>
    <p:sldId id="273" r:id="rId60"/>
    <p:sldId id="409" r:id="rId61"/>
    <p:sldId id="413" r:id="rId62"/>
    <p:sldId id="414" r:id="rId63"/>
    <p:sldId id="421" r:id="rId64"/>
    <p:sldId id="416" r:id="rId65"/>
    <p:sldId id="417" r:id="rId66"/>
    <p:sldId id="415" r:id="rId6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8754B-21FC-43FF-A79D-0ED48E3087F9}" v="97" dt="2021-10-28T09:42:55.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36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405CB084-F407-4F18-9C17-CA72B98583F7}"/>
              </a:ext>
            </a:extLst>
          </p:cNvPr>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sz="1800">
              <a:latin typeface="Arial" charset="0"/>
            </a:endParaRPr>
          </a:p>
        </p:txBody>
      </p:sp>
      <p:sp>
        <p:nvSpPr>
          <p:cNvPr id="5" name="Line 8">
            <a:extLst>
              <a:ext uri="{FF2B5EF4-FFF2-40B4-BE49-F238E27FC236}">
                <a16:creationId xmlns:a16="http://schemas.microsoft.com/office/drawing/2014/main" id="{57A4DA0C-5AAE-4CE2-AA3C-8D39BF46B076}"/>
              </a:ext>
            </a:extLst>
          </p:cNvPr>
          <p:cNvSpPr>
            <a:spLocks noChangeShapeType="1"/>
          </p:cNvSpPr>
          <p:nvPr/>
        </p:nvSpPr>
        <p:spPr bwMode="auto">
          <a:xfrm>
            <a:off x="2641601" y="3962400"/>
            <a:ext cx="8682567" cy="0"/>
          </a:xfrm>
          <a:prstGeom prst="line">
            <a:avLst/>
          </a:prstGeom>
          <a:noFill/>
          <a:ln w="19050">
            <a:solidFill>
              <a:schemeClr val="accent1"/>
            </a:solidFill>
            <a:round/>
            <a:headEnd/>
            <a:tailEnd/>
          </a:ln>
          <a:effectLst/>
        </p:spPr>
        <p:txBody>
          <a:bodyPr/>
          <a:lstStyle/>
          <a:p>
            <a:pPr>
              <a:defRPr/>
            </a:pPr>
            <a:endParaRPr lang="en-US" sz="1800">
              <a:latin typeface="Arial" charset="0"/>
            </a:endParaRPr>
          </a:p>
        </p:txBody>
      </p:sp>
      <p:sp>
        <p:nvSpPr>
          <p:cNvPr id="7170" name="Rectangle 2"/>
          <p:cNvSpPr>
            <a:spLocks noGrp="1" noChangeArrowheads="1"/>
          </p:cNvSpPr>
          <p:nvPr>
            <p:ph type="ctrTitle"/>
          </p:nvPr>
        </p:nvSpPr>
        <p:spPr>
          <a:xfrm>
            <a:off x="1219201" y="1524000"/>
            <a:ext cx="10164233" cy="1752600"/>
          </a:xfrm>
        </p:spPr>
        <p:txBody>
          <a:bodyPr/>
          <a:lstStyle>
            <a:lvl1pPr>
              <a:defRPr sz="5000"/>
            </a:lvl1pPr>
          </a:lstStyle>
          <a:p>
            <a:r>
              <a:rPr lang="en-US" altLang="en-US"/>
              <a:t>Click to edit Master title style</a:t>
            </a:r>
          </a:p>
        </p:txBody>
      </p:sp>
      <p:sp>
        <p:nvSpPr>
          <p:cNvPr id="7171"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a:extLst>
              <a:ext uri="{FF2B5EF4-FFF2-40B4-BE49-F238E27FC236}">
                <a16:creationId xmlns:a16="http://schemas.microsoft.com/office/drawing/2014/main" id="{503FE6B8-DA70-4557-8B78-8F05ABEB4E6F}"/>
              </a:ext>
            </a:extLst>
          </p:cNvPr>
          <p:cNvSpPr>
            <a:spLocks noGrp="1" noChangeArrowheads="1"/>
          </p:cNvSpPr>
          <p:nvPr>
            <p:ph type="dt" sz="half" idx="10"/>
          </p:nvPr>
        </p:nvSpPr>
        <p:spPr/>
        <p:txBody>
          <a:bodyPr/>
          <a:lstStyle>
            <a:lvl1pPr>
              <a:defRPr/>
            </a:lvl1pPr>
          </a:lstStyle>
          <a:p>
            <a:fld id="{CD47B2A2-1B43-4742-AD61-A11AD7530480}" type="datetimeFigureOut">
              <a:rPr lang="en-IN" smtClean="0"/>
              <a:t>27-10-2022</a:t>
            </a:fld>
            <a:endParaRPr lang="en-IN"/>
          </a:p>
        </p:txBody>
      </p:sp>
      <p:sp>
        <p:nvSpPr>
          <p:cNvPr id="7" name="Rectangle 5">
            <a:extLst>
              <a:ext uri="{FF2B5EF4-FFF2-40B4-BE49-F238E27FC236}">
                <a16:creationId xmlns:a16="http://schemas.microsoft.com/office/drawing/2014/main" id="{EC426BB5-C235-4F3D-8295-08916921005F}"/>
              </a:ext>
            </a:extLst>
          </p:cNvPr>
          <p:cNvSpPr>
            <a:spLocks noGrp="1" noChangeArrowheads="1"/>
          </p:cNvSpPr>
          <p:nvPr>
            <p:ph type="ftr" sz="quarter" idx="11"/>
          </p:nvPr>
        </p:nvSpPr>
        <p:spPr>
          <a:xfrm>
            <a:off x="4165600" y="6243638"/>
            <a:ext cx="3860800" cy="457200"/>
          </a:xfrm>
        </p:spPr>
        <p:txBody>
          <a:bodyPr/>
          <a:lstStyle>
            <a:lvl1pPr>
              <a:defRPr/>
            </a:lvl1pPr>
          </a:lstStyle>
          <a:p>
            <a:endParaRPr lang="en-IN"/>
          </a:p>
        </p:txBody>
      </p:sp>
      <p:sp>
        <p:nvSpPr>
          <p:cNvPr id="8" name="Rectangle 6">
            <a:extLst>
              <a:ext uri="{FF2B5EF4-FFF2-40B4-BE49-F238E27FC236}">
                <a16:creationId xmlns:a16="http://schemas.microsoft.com/office/drawing/2014/main" id="{8F9BF217-D52C-4AF3-8E89-F31D45AB00DD}"/>
              </a:ext>
            </a:extLst>
          </p:cNvPr>
          <p:cNvSpPr>
            <a:spLocks noGrp="1" noChangeArrowheads="1"/>
          </p:cNvSpPr>
          <p:nvPr>
            <p:ph type="sldNum" sz="quarter" idx="12"/>
          </p:nvPr>
        </p:nvSpPr>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611859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981CAA9-098F-4EE9-9EA0-016D41C42879}"/>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5" name="Rectangle 5">
            <a:extLst>
              <a:ext uri="{FF2B5EF4-FFF2-40B4-BE49-F238E27FC236}">
                <a16:creationId xmlns:a16="http://schemas.microsoft.com/office/drawing/2014/main" id="{679A3546-6474-4E10-9040-DEB0A5E72991}"/>
              </a:ext>
            </a:extLst>
          </p:cNvPr>
          <p:cNvSpPr>
            <a:spLocks noGrp="1" noChangeArrowheads="1"/>
          </p:cNvSpPr>
          <p:nvPr>
            <p:ph type="ftr" sz="quarter" idx="11"/>
          </p:nvPr>
        </p:nvSpPr>
        <p:spPr>
          <a:ln/>
        </p:spPr>
        <p:txBody>
          <a:bodyPr/>
          <a:lstStyle>
            <a:lvl1pPr>
              <a:defRPr/>
            </a:lvl1pPr>
          </a:lstStyle>
          <a:p>
            <a:endParaRPr lang="en-IN"/>
          </a:p>
        </p:txBody>
      </p:sp>
      <p:sp>
        <p:nvSpPr>
          <p:cNvPr id="6" name="Rectangle 6">
            <a:extLst>
              <a:ext uri="{FF2B5EF4-FFF2-40B4-BE49-F238E27FC236}">
                <a16:creationId xmlns:a16="http://schemas.microsoft.com/office/drawing/2014/main" id="{700E76CA-0782-4FD9-A0EB-DE749EE54915}"/>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85442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2AFC44-2669-4CCD-B311-564E97BE77DE}"/>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5" name="Rectangle 5">
            <a:extLst>
              <a:ext uri="{FF2B5EF4-FFF2-40B4-BE49-F238E27FC236}">
                <a16:creationId xmlns:a16="http://schemas.microsoft.com/office/drawing/2014/main" id="{B6E4731E-C1FF-4DDC-B3CD-5B888228F753}"/>
              </a:ext>
            </a:extLst>
          </p:cNvPr>
          <p:cNvSpPr>
            <a:spLocks noGrp="1" noChangeArrowheads="1"/>
          </p:cNvSpPr>
          <p:nvPr>
            <p:ph type="ftr" sz="quarter" idx="11"/>
          </p:nvPr>
        </p:nvSpPr>
        <p:spPr>
          <a:ln/>
        </p:spPr>
        <p:txBody>
          <a:bodyPr/>
          <a:lstStyle>
            <a:lvl1pPr>
              <a:defRPr/>
            </a:lvl1pPr>
          </a:lstStyle>
          <a:p>
            <a:endParaRPr lang="en-IN"/>
          </a:p>
        </p:txBody>
      </p:sp>
      <p:sp>
        <p:nvSpPr>
          <p:cNvPr id="6" name="Rectangle 6">
            <a:extLst>
              <a:ext uri="{FF2B5EF4-FFF2-40B4-BE49-F238E27FC236}">
                <a16:creationId xmlns:a16="http://schemas.microsoft.com/office/drawing/2014/main" id="{A26DAFF3-879F-4EA1-AC8E-F8DAC36DCE43}"/>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69432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30725"/>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74C753D4-1091-4548-BF1B-A51BF41DBED4}"/>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5" name="Rectangle 5">
            <a:extLst>
              <a:ext uri="{FF2B5EF4-FFF2-40B4-BE49-F238E27FC236}">
                <a16:creationId xmlns:a16="http://schemas.microsoft.com/office/drawing/2014/main" id="{2ED4C5DB-5988-4CD3-9AE5-A84525A40833}"/>
              </a:ext>
            </a:extLst>
          </p:cNvPr>
          <p:cNvSpPr>
            <a:spLocks noGrp="1" noChangeArrowheads="1"/>
          </p:cNvSpPr>
          <p:nvPr>
            <p:ph type="ftr" sz="quarter" idx="11"/>
          </p:nvPr>
        </p:nvSpPr>
        <p:spPr>
          <a:ln/>
        </p:spPr>
        <p:txBody>
          <a:bodyPr/>
          <a:lstStyle>
            <a:lvl1pPr>
              <a:defRPr/>
            </a:lvl1pPr>
          </a:lstStyle>
          <a:p>
            <a:endParaRPr lang="en-IN"/>
          </a:p>
        </p:txBody>
      </p:sp>
      <p:sp>
        <p:nvSpPr>
          <p:cNvPr id="6" name="Rectangle 6">
            <a:extLst>
              <a:ext uri="{FF2B5EF4-FFF2-40B4-BE49-F238E27FC236}">
                <a16:creationId xmlns:a16="http://schemas.microsoft.com/office/drawing/2014/main" id="{149C3C7D-5022-4757-AC89-EAC153CD5568}"/>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443579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109CE845-1708-4826-B38D-403A42023229}"/>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7" name="Rectangle 5">
            <a:extLst>
              <a:ext uri="{FF2B5EF4-FFF2-40B4-BE49-F238E27FC236}">
                <a16:creationId xmlns:a16="http://schemas.microsoft.com/office/drawing/2014/main" id="{41DA562E-73B0-4996-9B6C-1E59D2C95AC7}"/>
              </a:ext>
            </a:extLst>
          </p:cNvPr>
          <p:cNvSpPr>
            <a:spLocks noGrp="1" noChangeArrowheads="1"/>
          </p:cNvSpPr>
          <p:nvPr>
            <p:ph type="ftr" sz="quarter" idx="11"/>
          </p:nvPr>
        </p:nvSpPr>
        <p:spPr>
          <a:ln/>
        </p:spPr>
        <p:txBody>
          <a:bodyPr/>
          <a:lstStyle>
            <a:lvl1pPr>
              <a:defRPr/>
            </a:lvl1pPr>
          </a:lstStyle>
          <a:p>
            <a:endParaRPr lang="en-IN"/>
          </a:p>
        </p:txBody>
      </p:sp>
      <p:sp>
        <p:nvSpPr>
          <p:cNvPr id="8" name="Rectangle 6">
            <a:extLst>
              <a:ext uri="{FF2B5EF4-FFF2-40B4-BE49-F238E27FC236}">
                <a16:creationId xmlns:a16="http://schemas.microsoft.com/office/drawing/2014/main" id="{204F4937-BBBF-4D81-822B-FF7D7F751B3F}"/>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1777158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600201"/>
            <a:ext cx="5384800" cy="4530725"/>
          </a:xfrm>
        </p:spPr>
        <p:txBody>
          <a:bodyPr/>
          <a:lstStyle/>
          <a:p>
            <a:pPr lvl="0"/>
            <a:r>
              <a:rPr lang="en-US" noProof="0"/>
              <a:t>Click icon to add chart</a:t>
            </a:r>
          </a:p>
        </p:txBody>
      </p:sp>
      <p:sp>
        <p:nvSpPr>
          <p:cNvPr id="5" name="Rectangle 4">
            <a:extLst>
              <a:ext uri="{FF2B5EF4-FFF2-40B4-BE49-F238E27FC236}">
                <a16:creationId xmlns:a16="http://schemas.microsoft.com/office/drawing/2014/main" id="{F5B2C47A-B492-402D-B6A5-5AD979D0A0D0}"/>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6" name="Rectangle 5">
            <a:extLst>
              <a:ext uri="{FF2B5EF4-FFF2-40B4-BE49-F238E27FC236}">
                <a16:creationId xmlns:a16="http://schemas.microsoft.com/office/drawing/2014/main" id="{EB079B53-353B-43DC-8BAA-0BEC4955B5CE}"/>
              </a:ext>
            </a:extLst>
          </p:cNvPr>
          <p:cNvSpPr>
            <a:spLocks noGrp="1" noChangeArrowheads="1"/>
          </p:cNvSpPr>
          <p:nvPr>
            <p:ph type="ftr" sz="quarter" idx="11"/>
          </p:nvPr>
        </p:nvSpPr>
        <p:spPr>
          <a:ln/>
        </p:spPr>
        <p:txBody>
          <a:bodyPr/>
          <a:lstStyle>
            <a:lvl1pPr>
              <a:defRPr/>
            </a:lvl1pPr>
          </a:lstStyle>
          <a:p>
            <a:endParaRPr lang="en-IN"/>
          </a:p>
        </p:txBody>
      </p:sp>
      <p:sp>
        <p:nvSpPr>
          <p:cNvPr id="7" name="Rectangle 6">
            <a:extLst>
              <a:ext uri="{FF2B5EF4-FFF2-40B4-BE49-F238E27FC236}">
                <a16:creationId xmlns:a16="http://schemas.microsoft.com/office/drawing/2014/main" id="{ACCC7731-1B49-4201-A12E-9F15627E6021}"/>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75072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190625" y="4723805"/>
            <a:ext cx="9810750" cy="1000125"/>
          </a:xfrm>
          <a:prstGeom prst="rect">
            <a:avLst/>
          </a:prstGeom>
        </p:spPr>
        <p:txBody>
          <a:bodyPr anchor="b"/>
          <a:lstStyle/>
          <a:p>
            <a:r>
              <a:t>标题文本</a:t>
            </a:r>
          </a:p>
        </p:txBody>
      </p:sp>
      <p:sp>
        <p:nvSpPr>
          <p:cNvPr id="22" name="正文级别 1…"/>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457179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681603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A5107F0-A8FE-4978-B4C2-B4D5244210CE}"/>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5" name="Rectangle 5">
            <a:extLst>
              <a:ext uri="{FF2B5EF4-FFF2-40B4-BE49-F238E27FC236}">
                <a16:creationId xmlns:a16="http://schemas.microsoft.com/office/drawing/2014/main" id="{38F012BB-A5A2-4D12-BDD0-DA4267B5CDAC}"/>
              </a:ext>
            </a:extLst>
          </p:cNvPr>
          <p:cNvSpPr>
            <a:spLocks noGrp="1" noChangeArrowheads="1"/>
          </p:cNvSpPr>
          <p:nvPr>
            <p:ph type="ftr" sz="quarter" idx="11"/>
          </p:nvPr>
        </p:nvSpPr>
        <p:spPr>
          <a:ln/>
        </p:spPr>
        <p:txBody>
          <a:bodyPr/>
          <a:lstStyle>
            <a:lvl1pPr>
              <a:defRPr/>
            </a:lvl1pPr>
          </a:lstStyle>
          <a:p>
            <a:endParaRPr lang="en-IN"/>
          </a:p>
        </p:txBody>
      </p:sp>
      <p:sp>
        <p:nvSpPr>
          <p:cNvPr id="6" name="Rectangle 6">
            <a:extLst>
              <a:ext uri="{FF2B5EF4-FFF2-40B4-BE49-F238E27FC236}">
                <a16:creationId xmlns:a16="http://schemas.microsoft.com/office/drawing/2014/main" id="{8983CB7F-5B87-45F6-86DC-ACA4ECE974BA}"/>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90440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EF472D8-4494-4A84-A090-4C595CF87D1A}"/>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5" name="Rectangle 5">
            <a:extLst>
              <a:ext uri="{FF2B5EF4-FFF2-40B4-BE49-F238E27FC236}">
                <a16:creationId xmlns:a16="http://schemas.microsoft.com/office/drawing/2014/main" id="{5AE5B50E-C2B1-423A-80CC-6705E8C87FD7}"/>
              </a:ext>
            </a:extLst>
          </p:cNvPr>
          <p:cNvSpPr>
            <a:spLocks noGrp="1" noChangeArrowheads="1"/>
          </p:cNvSpPr>
          <p:nvPr>
            <p:ph type="ftr" sz="quarter" idx="11"/>
          </p:nvPr>
        </p:nvSpPr>
        <p:spPr>
          <a:ln/>
        </p:spPr>
        <p:txBody>
          <a:bodyPr/>
          <a:lstStyle>
            <a:lvl1pPr>
              <a:defRPr/>
            </a:lvl1pPr>
          </a:lstStyle>
          <a:p>
            <a:endParaRPr lang="en-IN"/>
          </a:p>
        </p:txBody>
      </p:sp>
      <p:sp>
        <p:nvSpPr>
          <p:cNvPr id="6" name="Rectangle 6">
            <a:extLst>
              <a:ext uri="{FF2B5EF4-FFF2-40B4-BE49-F238E27FC236}">
                <a16:creationId xmlns:a16="http://schemas.microsoft.com/office/drawing/2014/main" id="{F39293AD-8C3B-405D-BBB7-DB195CBC499E}"/>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36771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D64B62B-2FDC-411F-B0FE-1FAB861B9880}"/>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6" name="Rectangle 5">
            <a:extLst>
              <a:ext uri="{FF2B5EF4-FFF2-40B4-BE49-F238E27FC236}">
                <a16:creationId xmlns:a16="http://schemas.microsoft.com/office/drawing/2014/main" id="{32BF85C1-08E1-4E02-8F5F-DAD960C691B2}"/>
              </a:ext>
            </a:extLst>
          </p:cNvPr>
          <p:cNvSpPr>
            <a:spLocks noGrp="1" noChangeArrowheads="1"/>
          </p:cNvSpPr>
          <p:nvPr>
            <p:ph type="ftr" sz="quarter" idx="11"/>
          </p:nvPr>
        </p:nvSpPr>
        <p:spPr>
          <a:ln/>
        </p:spPr>
        <p:txBody>
          <a:bodyPr/>
          <a:lstStyle>
            <a:lvl1pPr>
              <a:defRPr/>
            </a:lvl1pPr>
          </a:lstStyle>
          <a:p>
            <a:endParaRPr lang="en-IN"/>
          </a:p>
        </p:txBody>
      </p:sp>
      <p:sp>
        <p:nvSpPr>
          <p:cNvPr id="7" name="Rectangle 6">
            <a:extLst>
              <a:ext uri="{FF2B5EF4-FFF2-40B4-BE49-F238E27FC236}">
                <a16:creationId xmlns:a16="http://schemas.microsoft.com/office/drawing/2014/main" id="{87AB649B-0C31-4AB9-8645-BEF771B1CA8F}"/>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819723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1612744-BED7-4E37-BD8A-78705518AF98}"/>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8" name="Rectangle 5">
            <a:extLst>
              <a:ext uri="{FF2B5EF4-FFF2-40B4-BE49-F238E27FC236}">
                <a16:creationId xmlns:a16="http://schemas.microsoft.com/office/drawing/2014/main" id="{F3F447A3-70A9-4C51-9350-1559CE3A59A3}"/>
              </a:ext>
            </a:extLst>
          </p:cNvPr>
          <p:cNvSpPr>
            <a:spLocks noGrp="1" noChangeArrowheads="1"/>
          </p:cNvSpPr>
          <p:nvPr>
            <p:ph type="ftr" sz="quarter" idx="11"/>
          </p:nvPr>
        </p:nvSpPr>
        <p:spPr>
          <a:ln/>
        </p:spPr>
        <p:txBody>
          <a:bodyPr/>
          <a:lstStyle>
            <a:lvl1pPr>
              <a:defRPr/>
            </a:lvl1pPr>
          </a:lstStyle>
          <a:p>
            <a:endParaRPr lang="en-IN"/>
          </a:p>
        </p:txBody>
      </p:sp>
      <p:sp>
        <p:nvSpPr>
          <p:cNvPr id="9" name="Rectangle 6">
            <a:extLst>
              <a:ext uri="{FF2B5EF4-FFF2-40B4-BE49-F238E27FC236}">
                <a16:creationId xmlns:a16="http://schemas.microsoft.com/office/drawing/2014/main" id="{91F57F9B-4033-4B95-BE0F-21FC01AFF985}"/>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1401959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170EE83-AA9B-4462-BC33-247D7E740020}"/>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4" name="Rectangle 5">
            <a:extLst>
              <a:ext uri="{FF2B5EF4-FFF2-40B4-BE49-F238E27FC236}">
                <a16:creationId xmlns:a16="http://schemas.microsoft.com/office/drawing/2014/main" id="{9189F1EC-AFAF-46F0-B698-BBA57474184A}"/>
              </a:ext>
            </a:extLst>
          </p:cNvPr>
          <p:cNvSpPr>
            <a:spLocks noGrp="1" noChangeArrowheads="1"/>
          </p:cNvSpPr>
          <p:nvPr>
            <p:ph type="ftr" sz="quarter" idx="11"/>
          </p:nvPr>
        </p:nvSpPr>
        <p:spPr>
          <a:ln/>
        </p:spPr>
        <p:txBody>
          <a:bodyPr/>
          <a:lstStyle>
            <a:lvl1pPr>
              <a:defRPr/>
            </a:lvl1pPr>
          </a:lstStyle>
          <a:p>
            <a:endParaRPr lang="en-IN"/>
          </a:p>
        </p:txBody>
      </p:sp>
      <p:sp>
        <p:nvSpPr>
          <p:cNvPr id="5" name="Rectangle 6">
            <a:extLst>
              <a:ext uri="{FF2B5EF4-FFF2-40B4-BE49-F238E27FC236}">
                <a16:creationId xmlns:a16="http://schemas.microsoft.com/office/drawing/2014/main" id="{9513E89D-3AF5-4D66-B96D-5355EC657F34}"/>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135265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7E5F9C-E660-4D68-8C4C-C39FB27B7130}"/>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3" name="Rectangle 5">
            <a:extLst>
              <a:ext uri="{FF2B5EF4-FFF2-40B4-BE49-F238E27FC236}">
                <a16:creationId xmlns:a16="http://schemas.microsoft.com/office/drawing/2014/main" id="{C4D1130B-EB68-4D03-9604-5B9AD7EC5793}"/>
              </a:ext>
            </a:extLst>
          </p:cNvPr>
          <p:cNvSpPr>
            <a:spLocks noGrp="1" noChangeArrowheads="1"/>
          </p:cNvSpPr>
          <p:nvPr>
            <p:ph type="ftr" sz="quarter" idx="11"/>
          </p:nvPr>
        </p:nvSpPr>
        <p:spPr>
          <a:ln/>
        </p:spPr>
        <p:txBody>
          <a:bodyPr/>
          <a:lstStyle>
            <a:lvl1pPr>
              <a:defRPr/>
            </a:lvl1pPr>
          </a:lstStyle>
          <a:p>
            <a:endParaRPr lang="en-IN"/>
          </a:p>
        </p:txBody>
      </p:sp>
      <p:sp>
        <p:nvSpPr>
          <p:cNvPr id="4" name="Rectangle 6">
            <a:extLst>
              <a:ext uri="{FF2B5EF4-FFF2-40B4-BE49-F238E27FC236}">
                <a16:creationId xmlns:a16="http://schemas.microsoft.com/office/drawing/2014/main" id="{5939DD7F-4B7C-40BE-942C-38E27E90962C}"/>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2819085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65EC44-D48A-481B-88A6-3D037A92D3A0}"/>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6" name="Rectangle 5">
            <a:extLst>
              <a:ext uri="{FF2B5EF4-FFF2-40B4-BE49-F238E27FC236}">
                <a16:creationId xmlns:a16="http://schemas.microsoft.com/office/drawing/2014/main" id="{A4EA2DF7-F61A-47CC-8517-D75EB13B3122}"/>
              </a:ext>
            </a:extLst>
          </p:cNvPr>
          <p:cNvSpPr>
            <a:spLocks noGrp="1" noChangeArrowheads="1"/>
          </p:cNvSpPr>
          <p:nvPr>
            <p:ph type="ftr" sz="quarter" idx="11"/>
          </p:nvPr>
        </p:nvSpPr>
        <p:spPr>
          <a:ln/>
        </p:spPr>
        <p:txBody>
          <a:bodyPr/>
          <a:lstStyle>
            <a:lvl1pPr>
              <a:defRPr/>
            </a:lvl1pPr>
          </a:lstStyle>
          <a:p>
            <a:endParaRPr lang="en-IN"/>
          </a:p>
        </p:txBody>
      </p:sp>
      <p:sp>
        <p:nvSpPr>
          <p:cNvPr id="7" name="Rectangle 6">
            <a:extLst>
              <a:ext uri="{FF2B5EF4-FFF2-40B4-BE49-F238E27FC236}">
                <a16:creationId xmlns:a16="http://schemas.microsoft.com/office/drawing/2014/main" id="{647F2D47-67E2-4A02-8AEE-2F9ED84EFD3D}"/>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325937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31B6CD1-B4F6-4CE0-8A23-25952626C453}"/>
              </a:ext>
            </a:extLst>
          </p:cNvPr>
          <p:cNvSpPr>
            <a:spLocks noGrp="1" noChangeArrowheads="1"/>
          </p:cNvSpPr>
          <p:nvPr>
            <p:ph type="dt" sz="half" idx="10"/>
          </p:nvPr>
        </p:nvSpPr>
        <p:spPr>
          <a:ln/>
        </p:spPr>
        <p:txBody>
          <a:bodyPr/>
          <a:lstStyle>
            <a:lvl1pPr>
              <a:defRPr/>
            </a:lvl1pPr>
          </a:lstStyle>
          <a:p>
            <a:fld id="{CD47B2A2-1B43-4742-AD61-A11AD7530480}" type="datetimeFigureOut">
              <a:rPr lang="en-IN" smtClean="0"/>
              <a:t>27-10-2022</a:t>
            </a:fld>
            <a:endParaRPr lang="en-IN"/>
          </a:p>
        </p:txBody>
      </p:sp>
      <p:sp>
        <p:nvSpPr>
          <p:cNvPr id="6" name="Rectangle 5">
            <a:extLst>
              <a:ext uri="{FF2B5EF4-FFF2-40B4-BE49-F238E27FC236}">
                <a16:creationId xmlns:a16="http://schemas.microsoft.com/office/drawing/2014/main" id="{23C484B6-A81C-4046-9C52-30C55124506F}"/>
              </a:ext>
            </a:extLst>
          </p:cNvPr>
          <p:cNvSpPr>
            <a:spLocks noGrp="1" noChangeArrowheads="1"/>
          </p:cNvSpPr>
          <p:nvPr>
            <p:ph type="ftr" sz="quarter" idx="11"/>
          </p:nvPr>
        </p:nvSpPr>
        <p:spPr>
          <a:ln/>
        </p:spPr>
        <p:txBody>
          <a:bodyPr/>
          <a:lstStyle>
            <a:lvl1pPr>
              <a:defRPr/>
            </a:lvl1pPr>
          </a:lstStyle>
          <a:p>
            <a:endParaRPr lang="en-IN"/>
          </a:p>
        </p:txBody>
      </p:sp>
      <p:sp>
        <p:nvSpPr>
          <p:cNvPr id="7" name="Rectangle 6">
            <a:extLst>
              <a:ext uri="{FF2B5EF4-FFF2-40B4-BE49-F238E27FC236}">
                <a16:creationId xmlns:a16="http://schemas.microsoft.com/office/drawing/2014/main" id="{AA4C056E-5A92-494A-A619-26D7D443D337}"/>
              </a:ext>
            </a:extLst>
          </p:cNvPr>
          <p:cNvSpPr>
            <a:spLocks noGrp="1" noChangeArrowheads="1"/>
          </p:cNvSpPr>
          <p:nvPr>
            <p:ph type="sldNum" sz="quarter" idx="12"/>
          </p:nvPr>
        </p:nvSpPr>
        <p:spPr>
          <a:ln/>
        </p:spPr>
        <p:txBody>
          <a:bodyPr/>
          <a:lstStyle>
            <a:lvl1pPr>
              <a:defRPr/>
            </a:lvl1pPr>
          </a:lstStyle>
          <a:p>
            <a:fld id="{97ADB05A-E3F9-4C4B-A8C1-A3EA69150EE7}" type="slidenum">
              <a:rPr lang="en-IN" smtClean="0"/>
              <a:t>‹#›</a:t>
            </a:fld>
            <a:endParaRPr lang="en-IN"/>
          </a:p>
        </p:txBody>
      </p:sp>
    </p:spTree>
    <p:extLst>
      <p:ext uri="{BB962C8B-B14F-4D97-AF65-F5344CB8AC3E}">
        <p14:creationId xmlns:p14="http://schemas.microsoft.com/office/powerpoint/2010/main" val="421139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40AC013-3A0C-4F43-BDA0-F40F47AA5660}"/>
              </a:ext>
            </a:extLst>
          </p:cNvPr>
          <p:cNvSpPr>
            <a:spLocks noGrp="1" noChangeArrowheads="1"/>
          </p:cNvSpPr>
          <p:nvPr>
            <p:ph type="title"/>
          </p:nvPr>
        </p:nvSpPr>
        <p:spPr bwMode="auto">
          <a:xfrm>
            <a:off x="609600" y="277814"/>
            <a:ext cx="10972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615CFD64-3A16-41D7-B5BA-8F04ED4727C1}"/>
              </a:ext>
            </a:extLst>
          </p:cNvPr>
          <p:cNvSpPr>
            <a:spLocks noGrp="1" noChangeArrowheads="1"/>
          </p:cNvSpPr>
          <p:nvPr>
            <p:ph type="body" idx="1"/>
          </p:nvPr>
        </p:nvSpPr>
        <p:spPr bwMode="auto">
          <a:xfrm>
            <a:off x="609600" y="1600201"/>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8" name="Rectangle 4">
            <a:extLst>
              <a:ext uri="{FF2B5EF4-FFF2-40B4-BE49-F238E27FC236}">
                <a16:creationId xmlns:a16="http://schemas.microsoft.com/office/drawing/2014/main" id="{50F75026-2BB4-45F6-8ED7-37D5644E28B0}"/>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fld id="{CD47B2A2-1B43-4742-AD61-A11AD7530480}" type="datetimeFigureOut">
              <a:rPr lang="en-IN" smtClean="0"/>
              <a:t>27-10-2022</a:t>
            </a:fld>
            <a:endParaRPr lang="en-IN"/>
          </a:p>
        </p:txBody>
      </p:sp>
      <p:sp>
        <p:nvSpPr>
          <p:cNvPr id="6149" name="Rectangle 5">
            <a:extLst>
              <a:ext uri="{FF2B5EF4-FFF2-40B4-BE49-F238E27FC236}">
                <a16:creationId xmlns:a16="http://schemas.microsoft.com/office/drawing/2014/main" id="{E2411ECD-6171-4804-ABB7-50FBB5D07088}"/>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IN"/>
          </a:p>
        </p:txBody>
      </p:sp>
      <p:sp>
        <p:nvSpPr>
          <p:cNvPr id="6150" name="Rectangle 6">
            <a:extLst>
              <a:ext uri="{FF2B5EF4-FFF2-40B4-BE49-F238E27FC236}">
                <a16:creationId xmlns:a16="http://schemas.microsoft.com/office/drawing/2014/main" id="{CC4B5E20-49C5-4D81-A4E1-78B529A52507}"/>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anose="02020404030301010803" pitchFamily="18" charset="0"/>
              </a:defRPr>
            </a:lvl1pPr>
          </a:lstStyle>
          <a:p>
            <a:fld id="{97ADB05A-E3F9-4C4B-A8C1-A3EA69150EE7}" type="slidenum">
              <a:rPr lang="en-IN" smtClean="0"/>
              <a:t>‹#›</a:t>
            </a:fld>
            <a:endParaRPr lang="en-IN"/>
          </a:p>
        </p:txBody>
      </p:sp>
      <p:sp>
        <p:nvSpPr>
          <p:cNvPr id="6151" name="Freeform 7">
            <a:extLst>
              <a:ext uri="{FF2B5EF4-FFF2-40B4-BE49-F238E27FC236}">
                <a16:creationId xmlns:a16="http://schemas.microsoft.com/office/drawing/2014/main" id="{BC07D4EA-66FC-4F08-B4A9-608FA594EDA5}"/>
              </a:ext>
            </a:extLst>
          </p:cNvPr>
          <p:cNvSpPr>
            <a:spLocks noChangeArrowheads="1"/>
          </p:cNvSpPr>
          <p:nvPr/>
        </p:nvSpPr>
        <p:spPr bwMode="auto">
          <a:xfrm>
            <a:off x="508000" y="228600"/>
            <a:ext cx="109728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sz="1800">
              <a:latin typeface="Arial" charset="0"/>
            </a:endParaRPr>
          </a:p>
        </p:txBody>
      </p:sp>
      <p:sp>
        <p:nvSpPr>
          <p:cNvPr id="6152" name="Line 8">
            <a:extLst>
              <a:ext uri="{FF2B5EF4-FFF2-40B4-BE49-F238E27FC236}">
                <a16:creationId xmlns:a16="http://schemas.microsoft.com/office/drawing/2014/main" id="{787D2936-B85A-4800-8DA7-A29B2EA172BE}"/>
              </a:ext>
            </a:extLst>
          </p:cNvPr>
          <p:cNvSpPr>
            <a:spLocks noChangeShapeType="1"/>
          </p:cNvSpPr>
          <p:nvPr/>
        </p:nvSpPr>
        <p:spPr bwMode="auto">
          <a:xfrm>
            <a:off x="609600" y="6172200"/>
            <a:ext cx="10972800" cy="0"/>
          </a:xfrm>
          <a:prstGeom prst="line">
            <a:avLst/>
          </a:prstGeom>
          <a:noFill/>
          <a:ln w="19050">
            <a:solidFill>
              <a:schemeClr val="accent1"/>
            </a:solidFill>
            <a:round/>
            <a:headEnd/>
            <a:tailEnd/>
          </a:ln>
          <a:effectLst/>
        </p:spPr>
        <p:txBody>
          <a:bodyPr/>
          <a:lstStyle/>
          <a:p>
            <a:pPr>
              <a:defRPr/>
            </a:pPr>
            <a:endParaRPr lang="en-US" sz="1800">
              <a:latin typeface="Arial" charset="0"/>
            </a:endParaRPr>
          </a:p>
        </p:txBody>
      </p:sp>
    </p:spTree>
    <p:extLst>
      <p:ext uri="{BB962C8B-B14F-4D97-AF65-F5344CB8AC3E}">
        <p14:creationId xmlns:p14="http://schemas.microsoft.com/office/powerpoint/2010/main" val="1280826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 Id="rId9" Type="http://schemas.openxmlformats.org/officeDocument/2006/relationships/image" Target="../media/image1.gif"/></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hyperlink" Target="https://poloclub.github.io/cnn-explainer/"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1.gif"/></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Outline_of_object_recognition" TargetMode="External"/><Relationship Id="rId7" Type="http://schemas.openxmlformats.org/officeDocument/2006/relationships/image" Target="../media/image1.gif"/><Relationship Id="rId2" Type="http://schemas.openxmlformats.org/officeDocument/2006/relationships/hyperlink" Target="https://en.wikipedia.org/wiki/Database" TargetMode="External"/><Relationship Id="rId1" Type="http://schemas.openxmlformats.org/officeDocument/2006/relationships/slideLayout" Target="../slideLayouts/slideLayout16.xml"/><Relationship Id="rId6" Type="http://schemas.openxmlformats.org/officeDocument/2006/relationships/hyperlink" Target="https://en.wikipedia.org/wiki/ImageNet%23ImageNet_Challenge" TargetMode="External"/><Relationship Id="rId5" Type="http://schemas.openxmlformats.org/officeDocument/2006/relationships/hyperlink" Target="https://en.wikipedia.org/wiki/ImageNet%23cite_note-2" TargetMode="External"/><Relationship Id="rId4" Type="http://schemas.openxmlformats.org/officeDocument/2006/relationships/hyperlink" Target="https://en.wikipedia.org/wiki/ImageNet%23cite_note-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papers.nips.cc/paper/4824-imagenet-classification-with-deep-convolutional-neural-networks" TargetMode="External"/><Relationship Id="rId2" Type="http://schemas.openxmlformats.org/officeDocument/2006/relationships/hyperlink" Target="http://yann.lecun.com/exdb/publis/pdf/lecun-98.pdf" TargetMode="External"/><Relationship Id="rId1" Type="http://schemas.openxmlformats.org/officeDocument/2006/relationships/slideLayout" Target="../slideLayouts/slideLayout16.xml"/><Relationship Id="rId5" Type="http://schemas.openxmlformats.org/officeDocument/2006/relationships/image" Target="../media/image1.gif"/><Relationship Id="rId4" Type="http://schemas.openxmlformats.org/officeDocument/2006/relationships/hyperlink" Target="http://www.image-net.org/challenges/LSVRC/2014/"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hyperlink" Target="http://arxiv.org/abs/1602.07261" TargetMode="External"/><Relationship Id="rId2" Type="http://schemas.openxmlformats.org/officeDocument/2006/relationships/hyperlink" Target="http://arxiv.org/abs/1409.4842" TargetMode="External"/><Relationship Id="rId1" Type="http://schemas.openxmlformats.org/officeDocument/2006/relationships/slideLayout" Target="../slideLayouts/slideLayout16.xml"/><Relationship Id="rId4" Type="http://schemas.openxmlformats.org/officeDocument/2006/relationships/image" Target="../media/image1.gif"/></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robots.ox.ac.uk/~vgg/research/very_deep/"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hyperlink" Target="http://arxiv.org/abs/1502.03167" TargetMode="External"/><Relationship Id="rId7" Type="http://schemas.openxmlformats.org/officeDocument/2006/relationships/hyperlink" Target="https://arxiv.org/abs/1603.05027" TargetMode="External"/><Relationship Id="rId2" Type="http://schemas.openxmlformats.org/officeDocument/2006/relationships/hyperlink" Target="http://arxiv.org/abs/1512.03385" TargetMode="External"/><Relationship Id="rId1" Type="http://schemas.openxmlformats.org/officeDocument/2006/relationships/slideLayout" Target="../slideLayouts/slideLayout16.xml"/><Relationship Id="rId6" Type="http://schemas.openxmlformats.org/officeDocument/2006/relationships/hyperlink" Target="https://github.com/gcr/torch-residual-networks" TargetMode="External"/><Relationship Id="rId5" Type="http://schemas.openxmlformats.org/officeDocument/2006/relationships/hyperlink" Target="http://research.microsoft.com/en-us/um/people/kahe/ilsvrc15/ilsvrc2015_deep_residual_learning_kaiminghe.pdf" TargetMode="External"/><Relationship Id="rId4" Type="http://schemas.openxmlformats.org/officeDocument/2006/relationships/hyperlink" Target="https://www.youtube.com/watch?v=1PGLj-uKT1w"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1.gif"/><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hyperlink" Target="https://cs231n.github.io/" TargetMode="External"/><Relationship Id="rId2" Type="http://schemas.openxmlformats.org/officeDocument/2006/relationships/hyperlink" Target="https://d2l.ai/" TargetMode="External"/><Relationship Id="rId1" Type="http://schemas.openxmlformats.org/officeDocument/2006/relationships/slideLayout" Target="../slideLayouts/slideLayout16.xml"/><Relationship Id="rId4" Type="http://schemas.openxmlformats.org/officeDocument/2006/relationships/image" Target="../media/image1.gif"/></Relationships>
</file>

<file path=ppt/slides/_rels/slide6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AFCA-6E0B-4C4D-8C49-37D0B8E6A33B}"/>
              </a:ext>
            </a:extLst>
          </p:cNvPr>
          <p:cNvSpPr>
            <a:spLocks noGrp="1"/>
          </p:cNvSpPr>
          <p:nvPr>
            <p:ph type="ctrTitle"/>
          </p:nvPr>
        </p:nvSpPr>
        <p:spPr/>
        <p:txBody>
          <a:bodyPr/>
          <a:lstStyle/>
          <a:p>
            <a:r>
              <a:rPr lang="en-IN" dirty="0"/>
              <a:t>Convolutional Networks</a:t>
            </a:r>
          </a:p>
        </p:txBody>
      </p:sp>
      <p:sp>
        <p:nvSpPr>
          <p:cNvPr id="3" name="Subtitle 2">
            <a:extLst>
              <a:ext uri="{FF2B5EF4-FFF2-40B4-BE49-F238E27FC236}">
                <a16:creationId xmlns:a16="http://schemas.microsoft.com/office/drawing/2014/main" id="{A9CB4CBD-206B-4C1C-BBD9-8BE3DB904683}"/>
              </a:ext>
            </a:extLst>
          </p:cNvPr>
          <p:cNvSpPr>
            <a:spLocks noGrp="1"/>
          </p:cNvSpPr>
          <p:nvPr>
            <p:ph type="subTitle" idx="1"/>
          </p:nvPr>
        </p:nvSpPr>
        <p:spPr>
          <a:xfrm>
            <a:off x="2627260" y="4065037"/>
            <a:ext cx="8737600" cy="1752600"/>
          </a:xfrm>
        </p:spPr>
        <p:txBody>
          <a:bodyPr/>
          <a:lstStyle/>
          <a:p>
            <a:r>
              <a:rPr lang="en-US" sz="1600" b="1" dirty="0"/>
              <a:t>By</a:t>
            </a:r>
          </a:p>
          <a:p>
            <a:r>
              <a:rPr lang="en-US" sz="1600" dirty="0"/>
              <a:t>Dr. T. </a:t>
            </a:r>
            <a:r>
              <a:rPr lang="en-US" sz="1600" dirty="0" err="1"/>
              <a:t>Hitendra</a:t>
            </a:r>
            <a:r>
              <a:rPr lang="en-US" sz="1600" dirty="0"/>
              <a:t> </a:t>
            </a:r>
            <a:r>
              <a:rPr lang="en-US" sz="1600" dirty="0" err="1"/>
              <a:t>Sarma</a:t>
            </a:r>
            <a:endParaRPr lang="en-US" sz="1600" dirty="0"/>
          </a:p>
          <a:p>
            <a:r>
              <a:rPr lang="en-US" sz="1600" dirty="0"/>
              <a:t>Associate Professor</a:t>
            </a:r>
          </a:p>
          <a:p>
            <a:r>
              <a:rPr lang="en-US" sz="1600" dirty="0"/>
              <a:t>Department of IT</a:t>
            </a:r>
          </a:p>
          <a:p>
            <a:r>
              <a:rPr lang="en-US" sz="1600" dirty="0" err="1"/>
              <a:t>Vasavi</a:t>
            </a:r>
            <a:r>
              <a:rPr lang="en-US" sz="1600" dirty="0"/>
              <a:t> College of Engineering</a:t>
            </a:r>
          </a:p>
          <a:p>
            <a:r>
              <a:rPr lang="en-US" sz="1600" dirty="0"/>
              <a:t>Hyderabad</a:t>
            </a:r>
            <a:endParaRPr lang="en-IN" sz="1600" dirty="0"/>
          </a:p>
        </p:txBody>
      </p:sp>
      <p:pic>
        <p:nvPicPr>
          <p:cNvPr id="5" name="Picture 4">
            <a:extLst>
              <a:ext uri="{FF2B5EF4-FFF2-40B4-BE49-F238E27FC236}">
                <a16:creationId xmlns:a16="http://schemas.microsoft.com/office/drawing/2014/main" id="{F68C11DC-F89E-4BCD-8D6B-FB8EF5975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408371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BC71-AD96-4ADB-9863-BAF62682BC8D}"/>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4AB30AF9-7F44-4320-9F90-219B3F512A1B}"/>
              </a:ext>
            </a:extLst>
          </p:cNvPr>
          <p:cNvSpPr>
            <a:spLocks noGrp="1"/>
          </p:cNvSpPr>
          <p:nvPr>
            <p:ph idx="1"/>
          </p:nvPr>
        </p:nvSpPr>
        <p:spPr/>
        <p:txBody>
          <a:bodyPr/>
          <a:lstStyle/>
          <a:p>
            <a:r>
              <a:rPr lang="en-US" dirty="0"/>
              <a:t>Convolution leverages three important ideas that can help improve a machine learning system:</a:t>
            </a:r>
          </a:p>
          <a:p>
            <a:pPr lvl="1"/>
            <a:r>
              <a:rPr lang="en-US" dirty="0"/>
              <a:t>sparse interactions</a:t>
            </a:r>
          </a:p>
          <a:p>
            <a:pPr lvl="1"/>
            <a:r>
              <a:rPr lang="en-US" dirty="0"/>
              <a:t>parameter sharing </a:t>
            </a:r>
          </a:p>
          <a:p>
            <a:pPr lvl="1"/>
            <a:r>
              <a:rPr lang="en-US" dirty="0"/>
              <a:t>equivariant representations.</a:t>
            </a:r>
          </a:p>
          <a:p>
            <a:r>
              <a:rPr lang="en-US" dirty="0"/>
              <a:t>Moreover, convolution provides a means for working with inputs of variable size.</a:t>
            </a:r>
            <a:endParaRPr lang="en-IN" dirty="0"/>
          </a:p>
        </p:txBody>
      </p:sp>
      <p:pic>
        <p:nvPicPr>
          <p:cNvPr id="4" name="Picture 3">
            <a:extLst>
              <a:ext uri="{FF2B5EF4-FFF2-40B4-BE49-F238E27FC236}">
                <a16:creationId xmlns:a16="http://schemas.microsoft.com/office/drawing/2014/main" id="{2B8CEF53-971B-44A7-9D23-9D4B93B8C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11676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5F4D31F-B724-4E16-9218-73312BB624E2}"/>
              </a:ext>
            </a:extLst>
          </p:cNvPr>
          <p:cNvSpPr>
            <a:spLocks noGrp="1"/>
          </p:cNvSpPr>
          <p:nvPr>
            <p:ph type="title"/>
          </p:nvPr>
        </p:nvSpPr>
        <p:spPr/>
        <p:txBody>
          <a:bodyPr/>
          <a:lstStyle/>
          <a:p>
            <a:r>
              <a:rPr lang="en-US" altLang="en-US" dirty="0">
                <a:ea typeface="ＭＳ Ｐゴシック" panose="020B0600070205080204" pitchFamily="34" charset="-128"/>
              </a:rPr>
              <a:t>Motivation..</a:t>
            </a:r>
          </a:p>
        </p:txBody>
      </p:sp>
      <p:sp>
        <p:nvSpPr>
          <p:cNvPr id="3" name="Content Placeholder 2">
            <a:extLst>
              <a:ext uri="{FF2B5EF4-FFF2-40B4-BE49-F238E27FC236}">
                <a16:creationId xmlns:a16="http://schemas.microsoft.com/office/drawing/2014/main" id="{202440CB-68B1-49D7-890D-E78757A1AF54}"/>
              </a:ext>
            </a:extLst>
          </p:cNvPr>
          <p:cNvSpPr>
            <a:spLocks noGrp="1"/>
          </p:cNvSpPr>
          <p:nvPr>
            <p:ph idx="1"/>
          </p:nvPr>
        </p:nvSpPr>
        <p:spPr>
          <a:xfrm>
            <a:off x="609600" y="1163637"/>
            <a:ext cx="10972800" cy="4530725"/>
          </a:xfrm>
        </p:spPr>
        <p:txBody>
          <a:bodyPr/>
          <a:lstStyle/>
          <a:p>
            <a:r>
              <a:rPr lang="en-US" altLang="en-US" sz="2400" dirty="0">
                <a:ea typeface="ＭＳ Ｐゴシック" panose="020B0600070205080204" pitchFamily="34" charset="-128"/>
              </a:rPr>
              <a:t>We know it is good to learn a small model.</a:t>
            </a:r>
          </a:p>
          <a:p>
            <a:r>
              <a:rPr lang="en-US" altLang="en-US" sz="2400" dirty="0">
                <a:ea typeface="ＭＳ Ｐゴシック" panose="020B0600070205080204" pitchFamily="34" charset="-128"/>
              </a:rPr>
              <a:t>From this fully connected model, do we really need all the edges? </a:t>
            </a:r>
          </a:p>
          <a:p>
            <a:r>
              <a:rPr lang="en-US" altLang="en-US" sz="2400" dirty="0">
                <a:ea typeface="ＭＳ Ｐゴシック" panose="020B0600070205080204" pitchFamily="34" charset="-128"/>
              </a:rPr>
              <a:t>Can some of these be shared?</a:t>
            </a:r>
          </a:p>
        </p:txBody>
      </p:sp>
      <p:pic>
        <p:nvPicPr>
          <p:cNvPr id="14339" name="Picture 3">
            <a:extLst>
              <a:ext uri="{FF2B5EF4-FFF2-40B4-BE49-F238E27FC236}">
                <a16:creationId xmlns:a16="http://schemas.microsoft.com/office/drawing/2014/main" id="{4EE4F7F5-6DD5-4794-8D9F-D32BF2CC71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6608" y="2654559"/>
            <a:ext cx="67056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E662410-4522-409B-A2B5-E19567060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a:extLst>
              <a:ext uri="{FF2B5EF4-FFF2-40B4-BE49-F238E27FC236}">
                <a16:creationId xmlns:a16="http://schemas.microsoft.com/office/drawing/2014/main" id="{186D1A9A-211B-4148-99AA-EA5EFA700896}"/>
              </a:ext>
            </a:extLst>
          </p:cNvPr>
          <p:cNvSpPr>
            <a:spLocks noGrp="1"/>
          </p:cNvSpPr>
          <p:nvPr>
            <p:ph type="title"/>
          </p:nvPr>
        </p:nvSpPr>
        <p:spPr>
          <a:xfrm>
            <a:off x="567532" y="395289"/>
            <a:ext cx="7886700" cy="705724"/>
          </a:xfrm>
        </p:spPr>
        <p:txBody>
          <a:bodyPr/>
          <a:lstStyle/>
          <a:p>
            <a:r>
              <a:rPr lang="en-US" altLang="zh-TW">
                <a:ea typeface="ＭＳ Ｐゴシック" panose="020B0600070205080204" pitchFamily="34" charset="-128"/>
              </a:rPr>
              <a:t>Consider learning an image:</a:t>
            </a:r>
            <a:endParaRPr lang="zh-TW" altLang="en-US">
              <a:ea typeface="ＭＳ Ｐゴシック" panose="020B0600070205080204" pitchFamily="34" charset="-128"/>
            </a:endParaRPr>
          </a:p>
        </p:txBody>
      </p:sp>
      <p:sp>
        <p:nvSpPr>
          <p:cNvPr id="15362" name="內容版面配置區 2">
            <a:extLst>
              <a:ext uri="{FF2B5EF4-FFF2-40B4-BE49-F238E27FC236}">
                <a16:creationId xmlns:a16="http://schemas.microsoft.com/office/drawing/2014/main" id="{03573318-30D8-4D92-A370-9588C407EE6C}"/>
              </a:ext>
            </a:extLst>
          </p:cNvPr>
          <p:cNvSpPr>
            <a:spLocks noGrp="1"/>
          </p:cNvSpPr>
          <p:nvPr>
            <p:ph idx="1"/>
          </p:nvPr>
        </p:nvSpPr>
        <p:spPr>
          <a:xfrm>
            <a:off x="567532" y="1253331"/>
            <a:ext cx="10611627" cy="4351338"/>
          </a:xfrm>
        </p:spPr>
        <p:txBody>
          <a:bodyPr/>
          <a:lstStyle/>
          <a:p>
            <a:r>
              <a:rPr lang="en-US" altLang="zh-TW" dirty="0">
                <a:ea typeface="ＭＳ Ｐゴシック" panose="020B0600070205080204" pitchFamily="34" charset="-128"/>
              </a:rPr>
              <a:t>Some patterns are much smaller than the whole image</a:t>
            </a:r>
            <a:endParaRPr lang="zh-TW" altLang="en-US" dirty="0">
              <a:ea typeface="ＭＳ Ｐゴシック" panose="020B0600070205080204" pitchFamily="34" charset="-128"/>
            </a:endParaRPr>
          </a:p>
        </p:txBody>
      </p:sp>
      <p:pic>
        <p:nvPicPr>
          <p:cNvPr id="15363" name="Picture 4" descr="https://upload.wikimedia.org/wikipedia/commons/5/5e/Silverbird_in_Murchison_Falls_National_Park,_Uganda.JPG">
            <a:extLst>
              <a:ext uri="{FF2B5EF4-FFF2-40B4-BE49-F238E27FC236}">
                <a16:creationId xmlns:a16="http://schemas.microsoft.com/office/drawing/2014/main" id="{1BADE697-BA77-4C61-997D-8191D9DB1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3461009"/>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65702BE3-78F2-4A05-AD13-ECD954AC67E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8" name="圖片 15">
            <a:extLst>
              <a:ext uri="{FF2B5EF4-FFF2-40B4-BE49-F238E27FC236}">
                <a16:creationId xmlns:a16="http://schemas.microsoft.com/office/drawing/2014/main" id="{488B5DF3-77BB-4FD8-AE6A-8B6A324EBB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3638" y="350704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a:extLst>
              <a:ext uri="{FF2B5EF4-FFF2-40B4-BE49-F238E27FC236}">
                <a16:creationId xmlns:a16="http://schemas.microsoft.com/office/drawing/2014/main" id="{69FA39C5-E9C1-4378-86FC-5A8C10E291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6987" y="342449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a:extLst>
              <a:ext uri="{FF2B5EF4-FFF2-40B4-BE49-F238E27FC236}">
                <a16:creationId xmlns:a16="http://schemas.microsoft.com/office/drawing/2014/main" id="{1CDF7BAE-9865-4B28-9667-4AF486DC98F2}"/>
              </a:ext>
            </a:extLst>
          </p:cNvPr>
          <p:cNvSpPr/>
          <p:nvPr/>
        </p:nvSpPr>
        <p:spPr>
          <a:xfrm>
            <a:off x="7051675" y="463576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a:t>
            </a:r>
            <a:r>
              <a:rPr lang="en-US" altLang="zh-TW">
                <a:solidFill>
                  <a:srgbClr val="FF0000"/>
                </a:solidFill>
              </a:rPr>
              <a:t>beak</a:t>
            </a:r>
            <a:r>
              <a:rPr lang="en-US" altLang="zh-TW">
                <a:solidFill>
                  <a:srgbClr val="000000"/>
                </a:solidFill>
              </a:rPr>
              <a:t>”</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2" name="矩形 43">
            <a:extLst>
              <a:ext uri="{FF2B5EF4-FFF2-40B4-BE49-F238E27FC236}">
                <a16:creationId xmlns:a16="http://schemas.microsoft.com/office/drawing/2014/main" id="{381A1E79-906B-4218-85CE-5FB59945832D}"/>
              </a:ext>
            </a:extLst>
          </p:cNvPr>
          <p:cNvSpPr/>
          <p:nvPr/>
        </p:nvSpPr>
        <p:spPr>
          <a:xfrm>
            <a:off x="2352675" y="3507047"/>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3" name="直線單箭頭接點 45">
            <a:extLst>
              <a:ext uri="{FF2B5EF4-FFF2-40B4-BE49-F238E27FC236}">
                <a16:creationId xmlns:a16="http://schemas.microsoft.com/office/drawing/2014/main" id="{9D115823-DD1B-4204-81FC-473C67F2AEB2}"/>
              </a:ext>
            </a:extLst>
          </p:cNvPr>
          <p:cNvCxnSpPr>
            <a:endCxn id="8" idx="1"/>
          </p:cNvCxnSpPr>
          <p:nvPr/>
        </p:nvCxnSpPr>
        <p:spPr>
          <a:xfrm>
            <a:off x="2759075" y="3695959"/>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a:extLst>
              <a:ext uri="{FF2B5EF4-FFF2-40B4-BE49-F238E27FC236}">
                <a16:creationId xmlns:a16="http://schemas.microsoft.com/office/drawing/2014/main" id="{DBDAE3DA-D75A-41DD-A423-83062B2E6D6A}"/>
              </a:ext>
            </a:extLst>
          </p:cNvPr>
          <p:cNvSpPr txBox="1"/>
          <p:nvPr/>
        </p:nvSpPr>
        <p:spPr>
          <a:xfrm>
            <a:off x="2022474" y="2405038"/>
            <a:ext cx="73914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FF0000"/>
                </a:solidFill>
              </a:rPr>
              <a:t>Can represent a small region with fewer parameters</a:t>
            </a:r>
            <a:endParaRPr lang="zh-TW" altLang="en-US" sz="2400" dirty="0">
              <a:solidFill>
                <a:srgbClr val="FF0000"/>
              </a:solidFill>
            </a:endParaRPr>
          </a:p>
        </p:txBody>
      </p:sp>
      <p:pic>
        <p:nvPicPr>
          <p:cNvPr id="15" name="Picture 14">
            <a:extLst>
              <a:ext uri="{FF2B5EF4-FFF2-40B4-BE49-F238E27FC236}">
                <a16:creationId xmlns:a16="http://schemas.microsoft.com/office/drawing/2014/main" id="{2E3142C7-B9FA-442A-AC35-10173DAD2D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a:extLst>
              <a:ext uri="{FF2B5EF4-FFF2-40B4-BE49-F238E27FC236}">
                <a16:creationId xmlns:a16="http://schemas.microsoft.com/office/drawing/2014/main" id="{1A46C9B3-6EAF-4D5B-B75F-14F140F06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4"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a:extLst>
              <a:ext uri="{FF2B5EF4-FFF2-40B4-BE49-F238E27FC236}">
                <a16:creationId xmlns:a16="http://schemas.microsoft.com/office/drawing/2014/main" id="{9AE2ECC0-1993-4753-82D1-0DA5E5566629}"/>
              </a:ext>
            </a:extLst>
          </p:cNvPr>
          <p:cNvSpPr>
            <a:spLocks noGrp="1"/>
          </p:cNvSpPr>
          <p:nvPr>
            <p:ph type="title"/>
          </p:nvPr>
        </p:nvSpPr>
        <p:spPr>
          <a:xfrm>
            <a:off x="603769" y="392588"/>
            <a:ext cx="10574304" cy="1325563"/>
          </a:xfrm>
        </p:spPr>
        <p:txBody>
          <a:bodyPr/>
          <a:lstStyle/>
          <a:p>
            <a:r>
              <a:rPr lang="en-US" altLang="zh-TW" sz="2800" dirty="0">
                <a:ea typeface="ＭＳ Ｐゴシック" panose="020B0600070205080204" pitchFamily="34" charset="-128"/>
              </a:rPr>
              <a:t>Same pattern appears in different places:</a:t>
            </a:r>
            <a:br>
              <a:rPr lang="en-US" altLang="zh-TW" sz="2800" dirty="0">
                <a:ea typeface="ＭＳ Ｐゴシック" panose="020B0600070205080204" pitchFamily="34" charset="-128"/>
              </a:rPr>
            </a:br>
            <a:r>
              <a:rPr lang="en-US" altLang="zh-TW" sz="2800" dirty="0">
                <a:ea typeface="ＭＳ Ｐゴシック" panose="020B0600070205080204" pitchFamily="34" charset="-128"/>
              </a:rPr>
              <a:t>They can be compressed!</a:t>
            </a:r>
            <a:br>
              <a:rPr lang="en-US" altLang="zh-TW" sz="2800" dirty="0">
                <a:ea typeface="ＭＳ Ｐゴシック" panose="020B0600070205080204" pitchFamily="34" charset="-128"/>
              </a:rPr>
            </a:br>
            <a:r>
              <a:rPr lang="en-US" altLang="zh-TW" sz="2800" dirty="0">
                <a:solidFill>
                  <a:srgbClr val="FF0000"/>
                </a:solidFill>
                <a:ea typeface="ＭＳ Ｐゴシック" panose="020B0600070205080204" pitchFamily="34" charset="-128"/>
              </a:rPr>
              <a:t>What about training a lot of such “small” detectors</a:t>
            </a:r>
            <a:br>
              <a:rPr lang="en-US" altLang="zh-TW" sz="2800" dirty="0">
                <a:solidFill>
                  <a:srgbClr val="FF0000"/>
                </a:solidFill>
                <a:ea typeface="ＭＳ Ｐゴシック" panose="020B0600070205080204" pitchFamily="34" charset="-128"/>
              </a:rPr>
            </a:br>
            <a:r>
              <a:rPr lang="en-US" altLang="zh-TW" sz="2800" dirty="0">
                <a:solidFill>
                  <a:srgbClr val="FF0000"/>
                </a:solidFill>
                <a:ea typeface="ＭＳ Ｐゴシック" panose="020B0600070205080204" pitchFamily="34" charset="-128"/>
              </a:rPr>
              <a:t>and each detector must “move around”.</a:t>
            </a:r>
            <a:endParaRPr lang="zh-TW" altLang="en-US" sz="3600" dirty="0">
              <a:solidFill>
                <a:srgbClr val="FF0000"/>
              </a:solidFill>
              <a:ea typeface="ＭＳ Ｐゴシック" panose="020B0600070205080204" pitchFamily="34" charset="-128"/>
            </a:endParaRPr>
          </a:p>
        </p:txBody>
      </p:sp>
      <p:pic>
        <p:nvPicPr>
          <p:cNvPr id="7" name="Picture 4" descr="https://upload.wikimedia.org/wikipedia/commons/5/5e/Silverbird_in_Murchison_Falls_National_Park,_Uganda.JPG">
            <a:extLst>
              <a:ext uri="{FF2B5EF4-FFF2-40B4-BE49-F238E27FC236}">
                <a16:creationId xmlns:a16="http://schemas.microsoft.com/office/drawing/2014/main" id="{E9D31C2D-1E88-4A79-B45F-0B3B12671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164"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B0D80CB8-CBF4-43F5-B52C-F01411F2CE2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9" name="圖片 8">
            <a:extLst>
              <a:ext uri="{FF2B5EF4-FFF2-40B4-BE49-F238E27FC236}">
                <a16:creationId xmlns:a16="http://schemas.microsoft.com/office/drawing/2014/main" id="{75BBDAAF-31EE-4E9C-A128-91CDDAF608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868614"/>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a:extLst>
              <a:ext uri="{FF2B5EF4-FFF2-40B4-BE49-F238E27FC236}">
                <a16:creationId xmlns:a16="http://schemas.microsoft.com/office/drawing/2014/main" id="{A3E9623F-ADA0-49A7-A944-D16F0219975C}"/>
              </a:ext>
            </a:extLst>
          </p:cNvPr>
          <p:cNvSpPr/>
          <p:nvPr/>
        </p:nvSpPr>
        <p:spPr>
          <a:xfrm>
            <a:off x="6599239"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“upper-left beak”</a:t>
            </a:r>
            <a:r>
              <a:rPr lang="zh-TW" altLang="en-US"/>
              <a:t> </a:t>
            </a:r>
            <a:r>
              <a:rPr lang="en-US" altLang="zh-TW"/>
              <a:t>detector</a:t>
            </a:r>
            <a:endParaRPr lang="zh-TW" altLang="en-US"/>
          </a:p>
        </p:txBody>
      </p:sp>
      <p:sp>
        <p:nvSpPr>
          <p:cNvPr id="11" name="矩形 11">
            <a:extLst>
              <a:ext uri="{FF2B5EF4-FFF2-40B4-BE49-F238E27FC236}">
                <a16:creationId xmlns:a16="http://schemas.microsoft.com/office/drawing/2014/main" id="{C62E0281-B6C6-4B81-A45D-E1A8158C3FEB}"/>
              </a:ext>
            </a:extLst>
          </p:cNvPr>
          <p:cNvSpPr/>
          <p:nvPr/>
        </p:nvSpPr>
        <p:spPr>
          <a:xfrm>
            <a:off x="2813050" y="2628901"/>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12">
            <a:extLst>
              <a:ext uri="{FF2B5EF4-FFF2-40B4-BE49-F238E27FC236}">
                <a16:creationId xmlns:a16="http://schemas.microsoft.com/office/drawing/2014/main" id="{1E3AEB66-A586-4ED9-99D3-51D892ADD466}"/>
              </a:ext>
            </a:extLst>
          </p:cNvPr>
          <p:cNvSpPr/>
          <p:nvPr/>
        </p:nvSpPr>
        <p:spPr>
          <a:xfrm>
            <a:off x="3327400" y="4994276"/>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圖片 4">
            <a:extLst>
              <a:ext uri="{FF2B5EF4-FFF2-40B4-BE49-F238E27FC236}">
                <a16:creationId xmlns:a16="http://schemas.microsoft.com/office/drawing/2014/main" id="{1BF557D0-689C-4095-A864-9A0FFB977C8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7476" y="4652964"/>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a:extLst>
              <a:ext uri="{FF2B5EF4-FFF2-40B4-BE49-F238E27FC236}">
                <a16:creationId xmlns:a16="http://schemas.microsoft.com/office/drawing/2014/main" id="{76E2B06C-E5A5-4A3F-839C-AC7626BD2BA8}"/>
              </a:ext>
            </a:extLst>
          </p:cNvPr>
          <p:cNvSpPr/>
          <p:nvPr/>
        </p:nvSpPr>
        <p:spPr>
          <a:xfrm>
            <a:off x="6599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“middle beak”</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5" name="矩形 5">
            <a:extLst>
              <a:ext uri="{FF2B5EF4-FFF2-40B4-BE49-F238E27FC236}">
                <a16:creationId xmlns:a16="http://schemas.microsoft.com/office/drawing/2014/main" id="{F2E69537-32C6-4D42-9C79-B3A41B8B8035}"/>
              </a:ext>
            </a:extLst>
          </p:cNvPr>
          <p:cNvSpPr>
            <a:spLocks noChangeArrowheads="1"/>
          </p:cNvSpPr>
          <p:nvPr/>
        </p:nvSpPr>
        <p:spPr bwMode="auto">
          <a:xfrm>
            <a:off x="6172200" y="4038601"/>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They can be compressed</a:t>
            </a:r>
          </a:p>
          <a:p>
            <a:pPr eaLnBrk="1" hangingPunct="1"/>
            <a:r>
              <a:rPr lang="en-US" altLang="zh-TW" dirty="0"/>
              <a:t> to the same parameters.</a:t>
            </a:r>
            <a:endParaRPr lang="zh-TW" altLang="en-US" dirty="0"/>
          </a:p>
        </p:txBody>
      </p:sp>
      <p:cxnSp>
        <p:nvCxnSpPr>
          <p:cNvPr id="17" name="直線單箭頭接點 7">
            <a:extLst>
              <a:ext uri="{FF2B5EF4-FFF2-40B4-BE49-F238E27FC236}">
                <a16:creationId xmlns:a16="http://schemas.microsoft.com/office/drawing/2014/main" id="{9DB00D21-590F-496F-A68D-C024F97F0D93}"/>
              </a:ext>
            </a:extLst>
          </p:cNvPr>
          <p:cNvCxnSpPr/>
          <p:nvPr/>
        </p:nvCxnSpPr>
        <p:spPr>
          <a:xfrm>
            <a:off x="5969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8D5BA40-9398-44F7-9C71-13969B34E0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37217CEC-7325-4E34-8DBC-96802349F792}"/>
              </a:ext>
            </a:extLst>
          </p:cNvPr>
          <p:cNvSpPr>
            <a:spLocks noGrp="1"/>
          </p:cNvSpPr>
          <p:nvPr>
            <p:ph type="title"/>
          </p:nvPr>
        </p:nvSpPr>
        <p:spPr/>
        <p:txBody>
          <a:bodyPr/>
          <a:lstStyle/>
          <a:p>
            <a:r>
              <a:rPr lang="en-US" altLang="en-US">
                <a:ea typeface="ＭＳ Ｐゴシック" panose="020B0600070205080204" pitchFamily="34" charset="-128"/>
              </a:rPr>
              <a:t>A convolutional layer</a:t>
            </a:r>
          </a:p>
        </p:txBody>
      </p:sp>
      <p:pic>
        <p:nvPicPr>
          <p:cNvPr id="17410" name="Picture 3">
            <a:extLst>
              <a:ext uri="{FF2B5EF4-FFF2-40B4-BE49-F238E27FC236}">
                <a16:creationId xmlns:a16="http://schemas.microsoft.com/office/drawing/2014/main" id="{6892FE60-8B1B-4B20-9D3A-59B216D92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a:extLst>
              <a:ext uri="{FF2B5EF4-FFF2-40B4-BE49-F238E27FC236}">
                <a16:creationId xmlns:a16="http://schemas.microsoft.com/office/drawing/2014/main" id="{E5B3C724-0B26-483F-8FF0-A6E4AF9EA60F}"/>
              </a:ext>
            </a:extLst>
          </p:cNvPr>
          <p:cNvSpPr txBox="1">
            <a:spLocks noChangeArrowheads="1"/>
          </p:cNvSpPr>
          <p:nvPr/>
        </p:nvSpPr>
        <p:spPr bwMode="auto">
          <a:xfrm>
            <a:off x="5943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 filter</a:t>
            </a:r>
          </a:p>
        </p:txBody>
      </p:sp>
      <p:sp>
        <p:nvSpPr>
          <p:cNvPr id="17412" name="TextBox 5">
            <a:extLst>
              <a:ext uri="{FF2B5EF4-FFF2-40B4-BE49-F238E27FC236}">
                <a16:creationId xmlns:a16="http://schemas.microsoft.com/office/drawing/2014/main" id="{EA33C08C-7B60-4F51-AD50-574B4BDFA580}"/>
              </a:ext>
            </a:extLst>
          </p:cNvPr>
          <p:cNvSpPr txBox="1">
            <a:spLocks noChangeArrowheads="1"/>
          </p:cNvSpPr>
          <p:nvPr/>
        </p:nvSpPr>
        <p:spPr bwMode="auto">
          <a:xfrm>
            <a:off x="609600" y="1228305"/>
            <a:ext cx="1079240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A CNN is a neural network with some convolutional layers (and some other layers).  A convolutional layer has a number  of filters that does convolutional operation. </a:t>
            </a:r>
          </a:p>
        </p:txBody>
      </p:sp>
      <p:sp>
        <p:nvSpPr>
          <p:cNvPr id="17413" name="TextBox 6">
            <a:extLst>
              <a:ext uri="{FF2B5EF4-FFF2-40B4-BE49-F238E27FC236}">
                <a16:creationId xmlns:a16="http://schemas.microsoft.com/office/drawing/2014/main" id="{7061D618-21BE-4BAC-A2E0-FEBABA898793}"/>
              </a:ext>
            </a:extLst>
          </p:cNvPr>
          <p:cNvSpPr txBox="1">
            <a:spLocks noChangeArrowheads="1"/>
          </p:cNvSpPr>
          <p:nvPr/>
        </p:nvSpPr>
        <p:spPr bwMode="auto">
          <a:xfrm>
            <a:off x="5334001"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Beak detector</a:t>
            </a:r>
          </a:p>
        </p:txBody>
      </p:sp>
      <p:cxnSp>
        <p:nvCxnSpPr>
          <p:cNvPr id="9" name="Straight Arrow Connector 8">
            <a:extLst>
              <a:ext uri="{FF2B5EF4-FFF2-40B4-BE49-F238E27FC236}">
                <a16:creationId xmlns:a16="http://schemas.microsoft.com/office/drawing/2014/main" id="{BA3A34B2-5E78-4356-B724-91A13C9B70DB}"/>
              </a:ext>
            </a:extLst>
          </p:cNvPr>
          <p:cNvCxnSpPr>
            <a:cxnSpLocks noChangeShapeType="1"/>
          </p:cNvCxnSpPr>
          <p:nvPr/>
        </p:nvCxnSpPr>
        <p:spPr bwMode="auto">
          <a:xfrm>
            <a:off x="6019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763B1F47-6472-48D0-8612-1AA3233B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a:extLst>
              <a:ext uri="{FF2B5EF4-FFF2-40B4-BE49-F238E27FC236}">
                <a16:creationId xmlns:a16="http://schemas.microsoft.com/office/drawing/2014/main" id="{E27FCAEF-BE7E-4A09-933C-E3D9650874E3}"/>
              </a:ext>
            </a:extLst>
          </p:cNvPr>
          <p:cNvSpPr>
            <a:spLocks noGrp="1"/>
          </p:cNvSpPr>
          <p:nvPr>
            <p:ph type="title"/>
          </p:nvPr>
        </p:nvSpPr>
        <p:spPr>
          <a:xfrm>
            <a:off x="519112" y="314327"/>
            <a:ext cx="7886700" cy="563561"/>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5F9C7591-769A-4A9C-B734-AE4AA1E8E262}"/>
              </a:ext>
            </a:extLst>
          </p:cNvPr>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a:extLst>
              <a:ext uri="{FF2B5EF4-FFF2-40B4-BE49-F238E27FC236}">
                <a16:creationId xmlns:a16="http://schemas.microsoft.com/office/drawing/2014/main" id="{1835D0C5-24D4-4419-9309-3C2FF91A3E11}"/>
              </a:ext>
            </a:extLst>
          </p:cNvPr>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a:extLst>
              <a:ext uri="{FF2B5EF4-FFF2-40B4-BE49-F238E27FC236}">
                <a16:creationId xmlns:a16="http://schemas.microsoft.com/office/drawing/2014/main" id="{AC0FAA2E-B561-46B9-9946-6F2FE519E764}"/>
              </a:ext>
            </a:extLst>
          </p:cNvPr>
          <p:cNvGraphicFramePr>
            <a:graphicFrameLocks noGrp="1"/>
          </p:cNvGraphicFramePr>
          <p:nvPr/>
        </p:nvGraphicFramePr>
        <p:xfrm>
          <a:off x="6783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a:extLst>
              <a:ext uri="{FF2B5EF4-FFF2-40B4-BE49-F238E27FC236}">
                <a16:creationId xmlns:a16="http://schemas.microsoft.com/office/drawing/2014/main" id="{EACDF261-E0F9-4F90-BE16-3914E921ABDE}"/>
              </a:ext>
            </a:extLst>
          </p:cNvPr>
          <p:cNvSpPr txBox="1">
            <a:spLocks noChangeArrowheads="1"/>
          </p:cNvSpPr>
          <p:nvPr/>
        </p:nvSpPr>
        <p:spPr bwMode="auto">
          <a:xfrm>
            <a:off x="8315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9" name="表格 7">
            <a:extLst>
              <a:ext uri="{FF2B5EF4-FFF2-40B4-BE49-F238E27FC236}">
                <a16:creationId xmlns:a16="http://schemas.microsoft.com/office/drawing/2014/main" id="{B747BA11-4EEA-406C-88FF-33B6006FB93C}"/>
              </a:ext>
            </a:extLst>
          </p:cNvPr>
          <p:cNvGraphicFramePr>
            <a:graphicFrameLocks noGrp="1"/>
          </p:cNvGraphicFramePr>
          <p:nvPr/>
        </p:nvGraphicFramePr>
        <p:xfrm>
          <a:off x="6783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a:extLst>
              <a:ext uri="{FF2B5EF4-FFF2-40B4-BE49-F238E27FC236}">
                <a16:creationId xmlns:a16="http://schemas.microsoft.com/office/drawing/2014/main" id="{1BD03C8F-D64F-4878-B677-8B00E080BC56}"/>
              </a:ext>
            </a:extLst>
          </p:cNvPr>
          <p:cNvSpPr txBox="1">
            <a:spLocks noChangeArrowheads="1"/>
          </p:cNvSpPr>
          <p:nvPr/>
        </p:nvSpPr>
        <p:spPr bwMode="auto">
          <a:xfrm>
            <a:off x="8315325" y="403225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11" name="文字方塊 9">
            <a:extLst>
              <a:ext uri="{FF2B5EF4-FFF2-40B4-BE49-F238E27FC236}">
                <a16:creationId xmlns:a16="http://schemas.microsoft.com/office/drawing/2014/main" id="{C66BCFC9-0FB6-4C70-BEE4-D065973919F3}"/>
              </a:ext>
            </a:extLst>
          </p:cNvPr>
          <p:cNvSpPr txBox="1">
            <a:spLocks noChangeArrowheads="1"/>
          </p:cNvSpPr>
          <p:nvPr/>
        </p:nvSpPr>
        <p:spPr bwMode="auto">
          <a:xfrm rot="5400000">
            <a:off x="7354095" y="5018873"/>
            <a:ext cx="7080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a:t>……</a:t>
            </a:r>
            <a:endParaRPr lang="zh-TW" altLang="en-US" sz="2800" b="1"/>
          </a:p>
        </p:txBody>
      </p:sp>
      <p:sp>
        <p:nvSpPr>
          <p:cNvPr id="12" name="文字方塊 10">
            <a:extLst>
              <a:ext uri="{FF2B5EF4-FFF2-40B4-BE49-F238E27FC236}">
                <a16:creationId xmlns:a16="http://schemas.microsoft.com/office/drawing/2014/main" id="{7EB3F7EC-7A73-4E00-89BB-AAE86BFA51C3}"/>
              </a:ext>
            </a:extLst>
          </p:cNvPr>
          <p:cNvSpPr txBox="1">
            <a:spLocks noChangeArrowheads="1"/>
          </p:cNvSpPr>
          <p:nvPr/>
        </p:nvSpPr>
        <p:spPr bwMode="auto">
          <a:xfrm>
            <a:off x="6553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b="1">
                <a:solidFill>
                  <a:srgbClr val="FF0000"/>
                </a:solidFill>
              </a:rPr>
              <a:t>These are the network parameters to be learned.</a:t>
            </a:r>
            <a:endParaRPr lang="zh-TW" altLang="en-US" b="1">
              <a:solidFill>
                <a:srgbClr val="FF0000"/>
              </a:solidFill>
            </a:endParaRPr>
          </a:p>
        </p:txBody>
      </p:sp>
      <p:sp>
        <p:nvSpPr>
          <p:cNvPr id="15" name="文字方塊 12">
            <a:extLst>
              <a:ext uri="{FF2B5EF4-FFF2-40B4-BE49-F238E27FC236}">
                <a16:creationId xmlns:a16="http://schemas.microsoft.com/office/drawing/2014/main" id="{3FECAADF-54A7-4BB9-A8C2-288EEF575523}"/>
              </a:ext>
            </a:extLst>
          </p:cNvPr>
          <p:cNvSpPr txBox="1">
            <a:spLocks noChangeArrowheads="1"/>
          </p:cNvSpPr>
          <p:nvPr/>
        </p:nvSpPr>
        <p:spPr bwMode="auto">
          <a:xfrm>
            <a:off x="6737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Each filter detects a small pattern (3 x 3). </a:t>
            </a:r>
            <a:endParaRPr lang="zh-TW" altLang="en-US"/>
          </a:p>
        </p:txBody>
      </p:sp>
      <p:pic>
        <p:nvPicPr>
          <p:cNvPr id="13" name="Picture 12">
            <a:extLst>
              <a:ext uri="{FF2B5EF4-FFF2-40B4-BE49-F238E27FC236}">
                <a16:creationId xmlns:a16="http://schemas.microsoft.com/office/drawing/2014/main" id="{EF346CAF-E37D-43FE-B952-403502E3C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a:extLst>
              <a:ext uri="{FF2B5EF4-FFF2-40B4-BE49-F238E27FC236}">
                <a16:creationId xmlns:a16="http://schemas.microsoft.com/office/drawing/2014/main" id="{0AD38147-9912-4806-825D-2853560A285A}"/>
              </a:ext>
            </a:extLst>
          </p:cNvPr>
          <p:cNvSpPr>
            <a:spLocks noGrp="1"/>
          </p:cNvSpPr>
          <p:nvPr>
            <p:ph type="title"/>
          </p:nvPr>
        </p:nvSpPr>
        <p:spPr>
          <a:xfrm>
            <a:off x="557115" y="298455"/>
            <a:ext cx="7886700" cy="642935"/>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5B0E6B12-A878-468A-9BD9-ED807F53CCDF}"/>
              </a:ext>
            </a:extLst>
          </p:cNvPr>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9509" name="文字方塊 4">
            <a:extLst>
              <a:ext uri="{FF2B5EF4-FFF2-40B4-BE49-F238E27FC236}">
                <a16:creationId xmlns:a16="http://schemas.microsoft.com/office/drawing/2014/main" id="{FB95662A-9EF4-4A7C-83E4-711C0E95AC90}"/>
              </a:ext>
            </a:extLst>
          </p:cNvPr>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a:extLst>
              <a:ext uri="{FF2B5EF4-FFF2-40B4-BE49-F238E27FC236}">
                <a16:creationId xmlns:a16="http://schemas.microsoft.com/office/drawing/2014/main" id="{34EB3F55-2743-4620-91B0-28BE3DB3B5E9}"/>
              </a:ext>
            </a:extLst>
          </p:cNvPr>
          <p:cNvGraphicFramePr>
            <a:graphicFrameLocks noGrp="1"/>
          </p:cNvGraphicFramePr>
          <p:nvPr/>
        </p:nvGraphicFramePr>
        <p:xfrm>
          <a:off x="7088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528" name="文字方塊 6">
            <a:extLst>
              <a:ext uri="{FF2B5EF4-FFF2-40B4-BE49-F238E27FC236}">
                <a16:creationId xmlns:a16="http://schemas.microsoft.com/office/drawing/2014/main" id="{547C3FAF-B779-4E8F-84D4-7095160B9144}"/>
              </a:ext>
            </a:extLst>
          </p:cNvPr>
          <p:cNvSpPr txBox="1">
            <a:spLocks noChangeArrowheads="1"/>
          </p:cNvSpPr>
          <p:nvPr/>
        </p:nvSpPr>
        <p:spPr bwMode="auto">
          <a:xfrm>
            <a:off x="8710613" y="93345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a:extLst>
              <a:ext uri="{FF2B5EF4-FFF2-40B4-BE49-F238E27FC236}">
                <a16:creationId xmlns:a16="http://schemas.microsoft.com/office/drawing/2014/main" id="{757BD660-F863-4951-B0A3-632FFC48DFC1}"/>
              </a:ext>
            </a:extLst>
          </p:cNvPr>
          <p:cNvSpPr/>
          <p:nvPr/>
        </p:nvSpPr>
        <p:spPr>
          <a:xfrm>
            <a:off x="2509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a:extLst>
              <a:ext uri="{FF2B5EF4-FFF2-40B4-BE49-F238E27FC236}">
                <a16:creationId xmlns:a16="http://schemas.microsoft.com/office/drawing/2014/main" id="{6FC99F72-39F6-4428-BB15-986FCBEAA878}"/>
              </a:ext>
            </a:extLst>
          </p:cNvPr>
          <p:cNvSpPr>
            <a:spLocks noChangeArrowheads="1"/>
          </p:cNvSpPr>
          <p:nvPr/>
        </p:nvSpPr>
        <p:spPr bwMode="auto">
          <a:xfrm>
            <a:off x="6246814"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1" name="橢圓 12">
            <a:extLst>
              <a:ext uri="{FF2B5EF4-FFF2-40B4-BE49-F238E27FC236}">
                <a16:creationId xmlns:a16="http://schemas.microsoft.com/office/drawing/2014/main" id="{CB9E61CB-45BF-4A36-B2FD-164BC14268B7}"/>
              </a:ext>
            </a:extLst>
          </p:cNvPr>
          <p:cNvSpPr>
            <a:spLocks noChangeArrowheads="1"/>
          </p:cNvSpPr>
          <p:nvPr/>
        </p:nvSpPr>
        <p:spPr bwMode="auto">
          <a:xfrm>
            <a:off x="7088189"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2" name="矩形 27">
            <a:extLst>
              <a:ext uri="{FF2B5EF4-FFF2-40B4-BE49-F238E27FC236}">
                <a16:creationId xmlns:a16="http://schemas.microsoft.com/office/drawing/2014/main" id="{62D3E8BC-331E-49BD-822E-58F091CC5C88}"/>
              </a:ext>
            </a:extLst>
          </p:cNvPr>
          <p:cNvSpPr/>
          <p:nvPr/>
        </p:nvSpPr>
        <p:spPr>
          <a:xfrm>
            <a:off x="3008314"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3">
            <a:extLst>
              <a:ext uri="{FF2B5EF4-FFF2-40B4-BE49-F238E27FC236}">
                <a16:creationId xmlns:a16="http://schemas.microsoft.com/office/drawing/2014/main" id="{C52FDD8C-0303-4D45-A2B7-059218BDC6BB}"/>
              </a:ext>
            </a:extLst>
          </p:cNvPr>
          <p:cNvSpPr>
            <a:spLocks noChangeArrowheads="1"/>
          </p:cNvSpPr>
          <p:nvPr/>
        </p:nvSpPr>
        <p:spPr bwMode="auto">
          <a:xfrm>
            <a:off x="2690814" y="1731964"/>
            <a:ext cx="1289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cxnSp>
        <p:nvCxnSpPr>
          <p:cNvPr id="15" name="Straight Arrow Connector 14">
            <a:extLst>
              <a:ext uri="{FF2B5EF4-FFF2-40B4-BE49-F238E27FC236}">
                <a16:creationId xmlns:a16="http://schemas.microsoft.com/office/drawing/2014/main" id="{EC8449A5-059A-4DD6-A9B6-8784C3FB5C90}"/>
              </a:ext>
            </a:extLst>
          </p:cNvPr>
          <p:cNvCxnSpPr>
            <a:cxnSpLocks noChangeShapeType="1"/>
          </p:cNvCxnSpPr>
          <p:nvPr/>
        </p:nvCxnSpPr>
        <p:spPr bwMode="auto">
          <a:xfrm>
            <a:off x="5486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3599BE4C-6205-46DD-9DB5-7807570D88A7}"/>
              </a:ext>
            </a:extLst>
          </p:cNvPr>
          <p:cNvSpPr txBox="1">
            <a:spLocks noChangeArrowheads="1"/>
          </p:cNvSpPr>
          <p:nvPr/>
        </p:nvSpPr>
        <p:spPr bwMode="auto">
          <a:xfrm>
            <a:off x="5410200" y="2438401"/>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Dot </a:t>
            </a:r>
          </a:p>
          <a:p>
            <a:pPr eaLnBrk="1" hangingPunct="1"/>
            <a:r>
              <a:rPr lang="en-US" altLang="en-US" sz="1800"/>
              <a:t>product</a:t>
            </a:r>
          </a:p>
        </p:txBody>
      </p:sp>
      <p:pic>
        <p:nvPicPr>
          <p:cNvPr id="14" name="Picture 13">
            <a:extLst>
              <a:ext uri="{FF2B5EF4-FFF2-40B4-BE49-F238E27FC236}">
                <a16:creationId xmlns:a16="http://schemas.microsoft.com/office/drawing/2014/main" id="{94E77593-1F56-4BD8-A5A6-918DCA60B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5CE33B-29CC-47C7-B4D7-76F034C956E9}"/>
              </a:ext>
            </a:extLst>
          </p:cNvPr>
          <p:cNvSpPr>
            <a:spLocks noGrp="1"/>
          </p:cNvSpPr>
          <p:nvPr>
            <p:ph type="title"/>
          </p:nvPr>
        </p:nvSpPr>
        <p:spPr>
          <a:xfrm>
            <a:off x="578839" y="337970"/>
            <a:ext cx="7358063" cy="599236"/>
          </a:xfrm>
        </p:spPr>
        <p:txBody>
          <a:bodyPr/>
          <a:lstStyle/>
          <a:p>
            <a:r>
              <a:rPr lang="en-US" altLang="zh-CN" dirty="0"/>
              <a:t>Convolutional kernel</a:t>
            </a:r>
            <a:endParaRPr lang="zh-CN" altLang="en-US" dirty="0"/>
          </a:p>
        </p:txBody>
      </p:sp>
      <p:pic>
        <p:nvPicPr>
          <p:cNvPr id="6" name="图片 5">
            <a:extLst>
              <a:ext uri="{FF2B5EF4-FFF2-40B4-BE49-F238E27FC236}">
                <a16:creationId xmlns:a16="http://schemas.microsoft.com/office/drawing/2014/main" id="{A7FCC375-CD5C-4AFE-9F9C-52D6CF7D8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193" y="2105174"/>
            <a:ext cx="3315146" cy="3629918"/>
          </a:xfrm>
          <a:prstGeom prst="rect">
            <a:avLst/>
          </a:prstGeom>
        </p:spPr>
      </p:pic>
      <p:sp>
        <p:nvSpPr>
          <p:cNvPr id="7" name="文本框 6">
            <a:extLst>
              <a:ext uri="{FF2B5EF4-FFF2-40B4-BE49-F238E27FC236}">
                <a16:creationId xmlns:a16="http://schemas.microsoft.com/office/drawing/2014/main" id="{9D81CC29-EE95-4128-8A82-6C39B207A197}"/>
              </a:ext>
            </a:extLst>
          </p:cNvPr>
          <p:cNvSpPr txBox="1"/>
          <p:nvPr/>
        </p:nvSpPr>
        <p:spPr>
          <a:xfrm>
            <a:off x="7252254" y="2521957"/>
            <a:ext cx="1938032"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fontAlgn="auto" hangingPunct="0">
              <a:spcBef>
                <a:spcPts val="0"/>
              </a:spcBef>
              <a:spcAft>
                <a:spcPts val="0"/>
              </a:spcAft>
            </a:pPr>
            <a:r>
              <a:rPr lang="en-US" altLang="zh-CN" sz="1687" b="1" dirty="0">
                <a:solidFill>
                  <a:srgbClr val="000000"/>
                </a:solidFill>
                <a:latin typeface="Helvetica Neue"/>
                <a:ea typeface="Helvetica Neue"/>
                <a:cs typeface="Helvetica Neue"/>
                <a:sym typeface="Helvetica Neue"/>
              </a:rPr>
              <a:t>This is a gif image</a:t>
            </a:r>
            <a:endParaRPr lang="zh-CN" altLang="en-US" sz="1687"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649809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volutional kernel"/>
          <p:cNvSpPr txBox="1">
            <a:spLocks noGrp="1"/>
          </p:cNvSpPr>
          <p:nvPr>
            <p:ph type="title"/>
          </p:nvPr>
        </p:nvSpPr>
        <p:spPr>
          <a:prstGeom prst="rect">
            <a:avLst/>
          </a:prstGeom>
        </p:spPr>
        <p:txBody>
          <a:bodyPr/>
          <a:lstStyle/>
          <a:p>
            <a:r>
              <a:rPr dirty="0"/>
              <a:t>Convolutional kernel</a:t>
            </a:r>
          </a:p>
        </p:txBody>
      </p:sp>
      <p:sp>
        <p:nvSpPr>
          <p:cNvPr id="2" name="文本框 1">
            <a:extLst>
              <a:ext uri="{FF2B5EF4-FFF2-40B4-BE49-F238E27FC236}">
                <a16:creationId xmlns:a16="http://schemas.microsoft.com/office/drawing/2014/main" id="{3257BF0D-1027-4542-8A0D-62C159956DF3}"/>
              </a:ext>
            </a:extLst>
          </p:cNvPr>
          <p:cNvSpPr txBox="1"/>
          <p:nvPr/>
        </p:nvSpPr>
        <p:spPr>
          <a:xfrm>
            <a:off x="8140898" y="2834112"/>
            <a:ext cx="1857375" cy="2288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r>
              <a:rPr lang="en-US" altLang="zh-CN" b="0" dirty="0"/>
              <a:t>Padding on the input volume with zeros in such way that the conv layer does not alter the spatial dimensions of the input</a:t>
            </a:r>
            <a:endParaRPr lang="zh-CN" altLang="en-US" sz="1687" b="1" dirty="0">
              <a:solidFill>
                <a:srgbClr val="000000"/>
              </a:solidFill>
              <a:latin typeface="Helvetica Neue"/>
              <a:ea typeface="Helvetica Neue"/>
              <a:cs typeface="Helvetica Neue"/>
              <a:sym typeface="Helvetica Neue"/>
            </a:endParaRPr>
          </a:p>
        </p:txBody>
      </p:sp>
      <p:pic>
        <p:nvPicPr>
          <p:cNvPr id="2050" name="Picture 2" descr="https://timgsa.baidu.com/timg?image&amp;quality=80&amp;size=b9999_10000&amp;sec=1512249322478&amp;di=69a4ec8266d1bbe18d8a175f759271e2&amp;imgtype=0&amp;src=http%3A%2F%2Fimgtec.eetrend.com%2Fsites%2Fimgtec.eetrend.com%2Ffiles%2F201610%2Fblog%2F8795-23429-1.png">
            <a:extLst>
              <a:ext uri="{FF2B5EF4-FFF2-40B4-BE49-F238E27FC236}">
                <a16:creationId xmlns:a16="http://schemas.microsoft.com/office/drawing/2014/main" id="{132F9DAD-A74B-468F-9440-604F60545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310" y="1696641"/>
            <a:ext cx="4594868" cy="36254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289188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a:extLst>
              <a:ext uri="{FF2B5EF4-FFF2-40B4-BE49-F238E27FC236}">
                <a16:creationId xmlns:a16="http://schemas.microsoft.com/office/drawing/2014/main" id="{8DBABC44-6084-4500-9179-0F24DA6EC93D}"/>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EA3A2150-28CF-4D96-9F33-C2C50C0A8A63}"/>
              </a:ext>
            </a:extLst>
          </p:cNvPr>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0533" name="文字方塊 4">
            <a:extLst>
              <a:ext uri="{FF2B5EF4-FFF2-40B4-BE49-F238E27FC236}">
                <a16:creationId xmlns:a16="http://schemas.microsoft.com/office/drawing/2014/main" id="{FB67412C-9A8D-4C9B-BBC7-E63CF0DD4900}"/>
              </a:ext>
            </a:extLst>
          </p:cNvPr>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a:extLst>
              <a:ext uri="{FF2B5EF4-FFF2-40B4-BE49-F238E27FC236}">
                <a16:creationId xmlns:a16="http://schemas.microsoft.com/office/drawing/2014/main" id="{3D3E9D7D-1BCA-4195-8BF2-B1426E7558B6}"/>
              </a:ext>
            </a:extLst>
          </p:cNvPr>
          <p:cNvGraphicFramePr>
            <a:graphicFrameLocks noGrp="1"/>
          </p:cNvGraphicFramePr>
          <p:nvPr/>
        </p:nvGraphicFramePr>
        <p:xfrm>
          <a:off x="7088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552" name="文字方塊 6">
            <a:extLst>
              <a:ext uri="{FF2B5EF4-FFF2-40B4-BE49-F238E27FC236}">
                <a16:creationId xmlns:a16="http://schemas.microsoft.com/office/drawing/2014/main" id="{565A9B6E-9911-44F3-961B-74F8B187AAD7}"/>
              </a:ext>
            </a:extLst>
          </p:cNvPr>
          <p:cNvSpPr txBox="1">
            <a:spLocks noChangeArrowheads="1"/>
          </p:cNvSpPr>
          <p:nvPr/>
        </p:nvSpPr>
        <p:spPr bwMode="auto">
          <a:xfrm>
            <a:off x="8710613" y="93345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a:extLst>
              <a:ext uri="{FF2B5EF4-FFF2-40B4-BE49-F238E27FC236}">
                <a16:creationId xmlns:a16="http://schemas.microsoft.com/office/drawing/2014/main" id="{F992443D-2B03-47DA-ADE2-52DD1787BDCA}"/>
              </a:ext>
            </a:extLst>
          </p:cNvPr>
          <p:cNvSpPr/>
          <p:nvPr/>
        </p:nvSpPr>
        <p:spPr>
          <a:xfrm>
            <a:off x="2509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a:extLst>
              <a:ext uri="{FF2B5EF4-FFF2-40B4-BE49-F238E27FC236}">
                <a16:creationId xmlns:a16="http://schemas.microsoft.com/office/drawing/2014/main" id="{12E75208-6D3C-4509-AE41-C60495EDA63E}"/>
              </a:ext>
            </a:extLst>
          </p:cNvPr>
          <p:cNvSpPr>
            <a:spLocks noChangeArrowheads="1"/>
          </p:cNvSpPr>
          <p:nvPr/>
        </p:nvSpPr>
        <p:spPr bwMode="auto">
          <a:xfrm>
            <a:off x="6246814"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1" name="橢圓 12">
            <a:extLst>
              <a:ext uri="{FF2B5EF4-FFF2-40B4-BE49-F238E27FC236}">
                <a16:creationId xmlns:a16="http://schemas.microsoft.com/office/drawing/2014/main" id="{5436AD4D-FCC4-47E1-91FF-6496155DE141}"/>
              </a:ext>
            </a:extLst>
          </p:cNvPr>
          <p:cNvSpPr>
            <a:spLocks noChangeArrowheads="1"/>
          </p:cNvSpPr>
          <p:nvPr/>
        </p:nvSpPr>
        <p:spPr bwMode="auto">
          <a:xfrm>
            <a:off x="7088189"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2" name="矩形 27">
            <a:extLst>
              <a:ext uri="{FF2B5EF4-FFF2-40B4-BE49-F238E27FC236}">
                <a16:creationId xmlns:a16="http://schemas.microsoft.com/office/drawing/2014/main" id="{15717219-0EEE-4468-A2AA-9FEEE1698D7D}"/>
              </a:ext>
            </a:extLst>
          </p:cNvPr>
          <p:cNvSpPr/>
          <p:nvPr/>
        </p:nvSpPr>
        <p:spPr>
          <a:xfrm>
            <a:off x="3487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0557" name="矩形 33">
            <a:extLst>
              <a:ext uri="{FF2B5EF4-FFF2-40B4-BE49-F238E27FC236}">
                <a16:creationId xmlns:a16="http://schemas.microsoft.com/office/drawing/2014/main" id="{00EB5606-6C4A-4866-932F-87ACA236BD3D}"/>
              </a:ext>
            </a:extLst>
          </p:cNvPr>
          <p:cNvSpPr>
            <a:spLocks noChangeArrowheads="1"/>
          </p:cNvSpPr>
          <p:nvPr/>
        </p:nvSpPr>
        <p:spPr bwMode="auto">
          <a:xfrm>
            <a:off x="2690813" y="1731964"/>
            <a:ext cx="1544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If s</a:t>
            </a:r>
            <a:r>
              <a:rPr lang="zh-TW" altLang="en-US"/>
              <a:t>tride</a:t>
            </a:r>
            <a:r>
              <a:rPr lang="en-US" altLang="zh-TW"/>
              <a:t>=2</a:t>
            </a:r>
            <a:endParaRPr lang="zh-TW" altLang="en-US"/>
          </a:p>
        </p:txBody>
      </p:sp>
      <p:pic>
        <p:nvPicPr>
          <p:cNvPr id="13" name="Picture 12">
            <a:extLst>
              <a:ext uri="{FF2B5EF4-FFF2-40B4-BE49-F238E27FC236}">
                <a16:creationId xmlns:a16="http://schemas.microsoft.com/office/drawing/2014/main" id="{7619F0B1-E101-497E-85A1-E10D8CDC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F500-CD83-47D7-8673-EE836289993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1C5AF2EA-3635-44F9-8481-E034D4CD16FC}"/>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Convolutional networks (</a:t>
            </a:r>
            <a:r>
              <a:rPr lang="en-US" sz="2400" dirty="0" err="1">
                <a:latin typeface="Times New Roman" panose="02020603050405020304" pitchFamily="18" charset="0"/>
                <a:cs typeface="Times New Roman" panose="02020603050405020304" pitchFamily="18" charset="0"/>
              </a:rPr>
              <a:t>LeCun</a:t>
            </a:r>
            <a:r>
              <a:rPr lang="en-US" sz="2400" dirty="0">
                <a:latin typeface="Times New Roman" panose="02020603050405020304" pitchFamily="18" charset="0"/>
                <a:cs typeface="Times New Roman" panose="02020603050405020304" pitchFamily="18" charset="0"/>
              </a:rPr>
              <a:t>, 1989), also known as convolutional neural networks or CNNs, are a specialized kind of neural network for processing data that has a known, grid-like topology.</a:t>
            </a:r>
          </a:p>
          <a:p>
            <a:pPr algn="just"/>
            <a:r>
              <a:rPr lang="en-US" sz="2400" dirty="0">
                <a:latin typeface="Times New Roman" panose="02020603050405020304" pitchFamily="18" charset="0"/>
                <a:cs typeface="Times New Roman" panose="02020603050405020304" pitchFamily="18" charset="0"/>
              </a:rPr>
              <a:t>Convolutional networks have been tremendously successful in practical applications. The name “convolutional neural network” indicates that the network employs a mathematical operation called convolution.</a:t>
            </a:r>
          </a:p>
          <a:p>
            <a:pPr algn="just"/>
            <a:r>
              <a:rPr lang="en-US" sz="2400" dirty="0">
                <a:latin typeface="Times New Roman" panose="02020603050405020304" pitchFamily="18" charset="0"/>
                <a:cs typeface="Times New Roman" panose="02020603050405020304" pitchFamily="18" charset="0"/>
              </a:rPr>
              <a:t>Convolution is a specialized kind of linear operation.</a:t>
            </a:r>
          </a:p>
        </p:txBody>
      </p:sp>
      <p:pic>
        <p:nvPicPr>
          <p:cNvPr id="4" name="Picture 3">
            <a:extLst>
              <a:ext uri="{FF2B5EF4-FFF2-40B4-BE49-F238E27FC236}">
                <a16:creationId xmlns:a16="http://schemas.microsoft.com/office/drawing/2014/main" id="{12CA1A2C-FCE1-4243-AE08-11E416234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678417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a:extLst>
              <a:ext uri="{FF2B5EF4-FFF2-40B4-BE49-F238E27FC236}">
                <a16:creationId xmlns:a16="http://schemas.microsoft.com/office/drawing/2014/main" id="{743529C0-28D5-424A-AEDA-4A0BCF846FB9}"/>
              </a:ext>
            </a:extLst>
          </p:cNvPr>
          <p:cNvSpPr>
            <a:spLocks noGrp="1"/>
          </p:cNvSpPr>
          <p:nvPr>
            <p:ph type="title"/>
          </p:nvPr>
        </p:nvSpPr>
        <p:spPr>
          <a:xfrm>
            <a:off x="544513" y="336325"/>
            <a:ext cx="7886700" cy="566738"/>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477CA14F-66EB-47EC-A0AC-84720583BF3F}"/>
              </a:ext>
            </a:extLst>
          </p:cNvPr>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1557" name="文字方塊 4">
            <a:extLst>
              <a:ext uri="{FF2B5EF4-FFF2-40B4-BE49-F238E27FC236}">
                <a16:creationId xmlns:a16="http://schemas.microsoft.com/office/drawing/2014/main" id="{AE175797-795C-4237-A892-87BFD4A0B0FA}"/>
              </a:ext>
            </a:extLst>
          </p:cNvPr>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a:extLst>
              <a:ext uri="{FF2B5EF4-FFF2-40B4-BE49-F238E27FC236}">
                <a16:creationId xmlns:a16="http://schemas.microsoft.com/office/drawing/2014/main" id="{9EDCAB94-610A-45E4-B8CF-3A06F06003D0}"/>
              </a:ext>
            </a:extLst>
          </p:cNvPr>
          <p:cNvGraphicFramePr>
            <a:graphicFrameLocks noGrp="1"/>
          </p:cNvGraphicFramePr>
          <p:nvPr/>
        </p:nvGraphicFramePr>
        <p:xfrm>
          <a:off x="7088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576" name="文字方塊 6">
            <a:extLst>
              <a:ext uri="{FF2B5EF4-FFF2-40B4-BE49-F238E27FC236}">
                <a16:creationId xmlns:a16="http://schemas.microsoft.com/office/drawing/2014/main" id="{7B46B818-3B18-4222-829F-B1EF7CB594B5}"/>
              </a:ext>
            </a:extLst>
          </p:cNvPr>
          <p:cNvSpPr txBox="1">
            <a:spLocks noChangeArrowheads="1"/>
          </p:cNvSpPr>
          <p:nvPr/>
        </p:nvSpPr>
        <p:spPr bwMode="auto">
          <a:xfrm>
            <a:off x="8710613" y="93345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a:extLst>
              <a:ext uri="{FF2B5EF4-FFF2-40B4-BE49-F238E27FC236}">
                <a16:creationId xmlns:a16="http://schemas.microsoft.com/office/drawing/2014/main" id="{DFD2D49C-5B01-491F-A94E-A52B3D414F3C}"/>
              </a:ext>
            </a:extLst>
          </p:cNvPr>
          <p:cNvSpPr/>
          <p:nvPr/>
        </p:nvSpPr>
        <p:spPr>
          <a:xfrm>
            <a:off x="2509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a:extLst>
              <a:ext uri="{FF2B5EF4-FFF2-40B4-BE49-F238E27FC236}">
                <a16:creationId xmlns:a16="http://schemas.microsoft.com/office/drawing/2014/main" id="{C7607C0C-ABF7-410C-BD61-EF8CBA3F9502}"/>
              </a:ext>
            </a:extLst>
          </p:cNvPr>
          <p:cNvSpPr>
            <a:spLocks noChangeArrowheads="1"/>
          </p:cNvSpPr>
          <p:nvPr/>
        </p:nvSpPr>
        <p:spPr bwMode="auto">
          <a:xfrm>
            <a:off x="6246814"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1" name="橢圓 12">
            <a:extLst>
              <a:ext uri="{FF2B5EF4-FFF2-40B4-BE49-F238E27FC236}">
                <a16:creationId xmlns:a16="http://schemas.microsoft.com/office/drawing/2014/main" id="{0AC998F0-CC79-4ED9-9A72-FD2CB9365E46}"/>
              </a:ext>
            </a:extLst>
          </p:cNvPr>
          <p:cNvSpPr>
            <a:spLocks noChangeArrowheads="1"/>
          </p:cNvSpPr>
          <p:nvPr/>
        </p:nvSpPr>
        <p:spPr bwMode="auto">
          <a:xfrm>
            <a:off x="7088189"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2" name="橢圓 13">
            <a:extLst>
              <a:ext uri="{FF2B5EF4-FFF2-40B4-BE49-F238E27FC236}">
                <a16:creationId xmlns:a16="http://schemas.microsoft.com/office/drawing/2014/main" id="{C543424C-E03E-4719-ACFF-96FCC0629464}"/>
              </a:ext>
            </a:extLst>
          </p:cNvPr>
          <p:cNvSpPr>
            <a:spLocks noChangeArrowheads="1"/>
          </p:cNvSpPr>
          <p:nvPr/>
        </p:nvSpPr>
        <p:spPr bwMode="auto">
          <a:xfrm>
            <a:off x="7929564" y="27876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3" name="橢圓 14">
            <a:extLst>
              <a:ext uri="{FF2B5EF4-FFF2-40B4-BE49-F238E27FC236}">
                <a16:creationId xmlns:a16="http://schemas.microsoft.com/office/drawing/2014/main" id="{25261348-B445-4C7E-B330-C701BD074B0B}"/>
              </a:ext>
            </a:extLst>
          </p:cNvPr>
          <p:cNvSpPr>
            <a:spLocks noChangeArrowheads="1"/>
          </p:cNvSpPr>
          <p:nvPr/>
        </p:nvSpPr>
        <p:spPr bwMode="auto">
          <a:xfrm>
            <a:off x="8770939" y="27876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4" name="橢圓 15">
            <a:extLst>
              <a:ext uri="{FF2B5EF4-FFF2-40B4-BE49-F238E27FC236}">
                <a16:creationId xmlns:a16="http://schemas.microsoft.com/office/drawing/2014/main" id="{48DB8EEB-B9E7-46FC-A7F7-E0CCAEF581CF}"/>
              </a:ext>
            </a:extLst>
          </p:cNvPr>
          <p:cNvSpPr>
            <a:spLocks noChangeArrowheads="1"/>
          </p:cNvSpPr>
          <p:nvPr/>
        </p:nvSpPr>
        <p:spPr bwMode="auto">
          <a:xfrm>
            <a:off x="6246814" y="35877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5" name="橢圓 16">
            <a:extLst>
              <a:ext uri="{FF2B5EF4-FFF2-40B4-BE49-F238E27FC236}">
                <a16:creationId xmlns:a16="http://schemas.microsoft.com/office/drawing/2014/main" id="{5D5DF8CC-A089-4E99-9A5C-9178AD6CD43A}"/>
              </a:ext>
            </a:extLst>
          </p:cNvPr>
          <p:cNvSpPr>
            <a:spLocks noChangeArrowheads="1"/>
          </p:cNvSpPr>
          <p:nvPr/>
        </p:nvSpPr>
        <p:spPr bwMode="auto">
          <a:xfrm>
            <a:off x="7088189" y="35877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6" name="橢圓 17">
            <a:extLst>
              <a:ext uri="{FF2B5EF4-FFF2-40B4-BE49-F238E27FC236}">
                <a16:creationId xmlns:a16="http://schemas.microsoft.com/office/drawing/2014/main" id="{11549F26-9003-4BAF-A460-087D5353D132}"/>
              </a:ext>
            </a:extLst>
          </p:cNvPr>
          <p:cNvSpPr>
            <a:spLocks noChangeArrowheads="1"/>
          </p:cNvSpPr>
          <p:nvPr/>
        </p:nvSpPr>
        <p:spPr bwMode="auto">
          <a:xfrm>
            <a:off x="7929564" y="35877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17" name="橢圓 18">
            <a:extLst>
              <a:ext uri="{FF2B5EF4-FFF2-40B4-BE49-F238E27FC236}">
                <a16:creationId xmlns:a16="http://schemas.microsoft.com/office/drawing/2014/main" id="{576DDA02-4F7B-4893-989F-EF294BFBD77C}"/>
              </a:ext>
            </a:extLst>
          </p:cNvPr>
          <p:cNvSpPr>
            <a:spLocks noChangeArrowheads="1"/>
          </p:cNvSpPr>
          <p:nvPr/>
        </p:nvSpPr>
        <p:spPr bwMode="auto">
          <a:xfrm>
            <a:off x="8770939" y="35877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8" name="橢圓 19">
            <a:extLst>
              <a:ext uri="{FF2B5EF4-FFF2-40B4-BE49-F238E27FC236}">
                <a16:creationId xmlns:a16="http://schemas.microsoft.com/office/drawing/2014/main" id="{8D4EBA90-0BBD-4F58-A560-55CB584D72A6}"/>
              </a:ext>
            </a:extLst>
          </p:cNvPr>
          <p:cNvSpPr>
            <a:spLocks noChangeArrowheads="1"/>
          </p:cNvSpPr>
          <p:nvPr/>
        </p:nvSpPr>
        <p:spPr bwMode="auto">
          <a:xfrm>
            <a:off x="6246814" y="44465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9" name="橢圓 20">
            <a:extLst>
              <a:ext uri="{FF2B5EF4-FFF2-40B4-BE49-F238E27FC236}">
                <a16:creationId xmlns:a16="http://schemas.microsoft.com/office/drawing/2014/main" id="{18C13EC0-C0D7-4C27-86A2-986D76429885}"/>
              </a:ext>
            </a:extLst>
          </p:cNvPr>
          <p:cNvSpPr>
            <a:spLocks noChangeArrowheads="1"/>
          </p:cNvSpPr>
          <p:nvPr/>
        </p:nvSpPr>
        <p:spPr bwMode="auto">
          <a:xfrm>
            <a:off x="7088189" y="44465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20" name="橢圓 21">
            <a:extLst>
              <a:ext uri="{FF2B5EF4-FFF2-40B4-BE49-F238E27FC236}">
                <a16:creationId xmlns:a16="http://schemas.microsoft.com/office/drawing/2014/main" id="{BAD0B3F5-B12E-48F4-A448-CEB0E51E12A3}"/>
              </a:ext>
            </a:extLst>
          </p:cNvPr>
          <p:cNvSpPr>
            <a:spLocks noChangeArrowheads="1"/>
          </p:cNvSpPr>
          <p:nvPr/>
        </p:nvSpPr>
        <p:spPr bwMode="auto">
          <a:xfrm>
            <a:off x="7929564" y="44465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21" name="橢圓 22">
            <a:extLst>
              <a:ext uri="{FF2B5EF4-FFF2-40B4-BE49-F238E27FC236}">
                <a16:creationId xmlns:a16="http://schemas.microsoft.com/office/drawing/2014/main" id="{796A34F1-6BD4-474B-A05F-06854BA826EE}"/>
              </a:ext>
            </a:extLst>
          </p:cNvPr>
          <p:cNvSpPr>
            <a:spLocks noChangeArrowheads="1"/>
          </p:cNvSpPr>
          <p:nvPr/>
        </p:nvSpPr>
        <p:spPr bwMode="auto">
          <a:xfrm>
            <a:off x="8770939" y="44465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2" name="橢圓 23">
            <a:extLst>
              <a:ext uri="{FF2B5EF4-FFF2-40B4-BE49-F238E27FC236}">
                <a16:creationId xmlns:a16="http://schemas.microsoft.com/office/drawing/2014/main" id="{61C7AA0F-7B4E-49A8-A2D5-527414944DC4}"/>
              </a:ext>
            </a:extLst>
          </p:cNvPr>
          <p:cNvSpPr>
            <a:spLocks noChangeArrowheads="1"/>
          </p:cNvSpPr>
          <p:nvPr/>
        </p:nvSpPr>
        <p:spPr bwMode="auto">
          <a:xfrm>
            <a:off x="6256339" y="525938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23" name="橢圓 24">
            <a:extLst>
              <a:ext uri="{FF2B5EF4-FFF2-40B4-BE49-F238E27FC236}">
                <a16:creationId xmlns:a16="http://schemas.microsoft.com/office/drawing/2014/main" id="{714F813F-06C2-4442-8FE7-AF7EE9E5EF7B}"/>
              </a:ext>
            </a:extLst>
          </p:cNvPr>
          <p:cNvSpPr>
            <a:spLocks noChangeArrowheads="1"/>
          </p:cNvSpPr>
          <p:nvPr/>
        </p:nvSpPr>
        <p:spPr bwMode="auto">
          <a:xfrm>
            <a:off x="7088189" y="52466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24" name="橢圓 25">
            <a:extLst>
              <a:ext uri="{FF2B5EF4-FFF2-40B4-BE49-F238E27FC236}">
                <a16:creationId xmlns:a16="http://schemas.microsoft.com/office/drawing/2014/main" id="{ED54B9E7-E3AF-437B-AE85-B268A383488D}"/>
              </a:ext>
            </a:extLst>
          </p:cNvPr>
          <p:cNvSpPr>
            <a:spLocks noChangeArrowheads="1"/>
          </p:cNvSpPr>
          <p:nvPr/>
        </p:nvSpPr>
        <p:spPr bwMode="auto">
          <a:xfrm>
            <a:off x="7929564" y="52466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25" name="橢圓 26">
            <a:extLst>
              <a:ext uri="{FF2B5EF4-FFF2-40B4-BE49-F238E27FC236}">
                <a16:creationId xmlns:a16="http://schemas.microsoft.com/office/drawing/2014/main" id="{2F4731F3-EF67-44A5-AF2A-1D0A373205CE}"/>
              </a:ext>
            </a:extLst>
          </p:cNvPr>
          <p:cNvSpPr>
            <a:spLocks noChangeArrowheads="1"/>
          </p:cNvSpPr>
          <p:nvPr/>
        </p:nvSpPr>
        <p:spPr bwMode="auto">
          <a:xfrm>
            <a:off x="8770939" y="52466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6" name="矩形 27">
            <a:extLst>
              <a:ext uri="{FF2B5EF4-FFF2-40B4-BE49-F238E27FC236}">
                <a16:creationId xmlns:a16="http://schemas.microsoft.com/office/drawing/2014/main" id="{22B25B3D-107B-4570-93BD-81C7A9B90BB5}"/>
              </a:ext>
            </a:extLst>
          </p:cNvPr>
          <p:cNvSpPr/>
          <p:nvPr/>
        </p:nvSpPr>
        <p:spPr>
          <a:xfrm>
            <a:off x="3008314"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28">
            <a:extLst>
              <a:ext uri="{FF2B5EF4-FFF2-40B4-BE49-F238E27FC236}">
                <a16:creationId xmlns:a16="http://schemas.microsoft.com/office/drawing/2014/main" id="{979BA046-B5E5-4CB5-AF0D-7E2747FE02ED}"/>
              </a:ext>
            </a:extLst>
          </p:cNvPr>
          <p:cNvSpPr/>
          <p:nvPr/>
        </p:nvSpPr>
        <p:spPr>
          <a:xfrm>
            <a:off x="3454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9">
            <a:extLst>
              <a:ext uri="{FF2B5EF4-FFF2-40B4-BE49-F238E27FC236}">
                <a16:creationId xmlns:a16="http://schemas.microsoft.com/office/drawing/2014/main" id="{01F05C78-8DB1-4F5A-BB6E-C439A5DC11B2}"/>
              </a:ext>
            </a:extLst>
          </p:cNvPr>
          <p:cNvSpPr/>
          <p:nvPr/>
        </p:nvSpPr>
        <p:spPr>
          <a:xfrm>
            <a:off x="3957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30">
            <a:extLst>
              <a:ext uri="{FF2B5EF4-FFF2-40B4-BE49-F238E27FC236}">
                <a16:creationId xmlns:a16="http://schemas.microsoft.com/office/drawing/2014/main" id="{16DD48F6-3AE6-4E1B-9421-3B92392288D7}"/>
              </a:ext>
            </a:extLst>
          </p:cNvPr>
          <p:cNvSpPr/>
          <p:nvPr/>
        </p:nvSpPr>
        <p:spPr>
          <a:xfrm>
            <a:off x="2509838" y="2809876"/>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1598" name="矩形 33">
            <a:extLst>
              <a:ext uri="{FF2B5EF4-FFF2-40B4-BE49-F238E27FC236}">
                <a16:creationId xmlns:a16="http://schemas.microsoft.com/office/drawing/2014/main" id="{9F91A2DB-B476-4925-9A3E-1C58AE30DD97}"/>
              </a:ext>
            </a:extLst>
          </p:cNvPr>
          <p:cNvSpPr>
            <a:spLocks noChangeArrowheads="1"/>
          </p:cNvSpPr>
          <p:nvPr/>
        </p:nvSpPr>
        <p:spPr bwMode="auto">
          <a:xfrm>
            <a:off x="2690814" y="1731964"/>
            <a:ext cx="1289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31" name="矩形 31">
            <a:extLst>
              <a:ext uri="{FF2B5EF4-FFF2-40B4-BE49-F238E27FC236}">
                <a16:creationId xmlns:a16="http://schemas.microsoft.com/office/drawing/2014/main" id="{2D34162D-C46C-4288-9F10-BE6E11C5B14A}"/>
              </a:ext>
            </a:extLst>
          </p:cNvPr>
          <p:cNvSpPr/>
          <p:nvPr/>
        </p:nvSpPr>
        <p:spPr>
          <a:xfrm>
            <a:off x="3957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2" name="矩形 7">
            <a:extLst>
              <a:ext uri="{FF2B5EF4-FFF2-40B4-BE49-F238E27FC236}">
                <a16:creationId xmlns:a16="http://schemas.microsoft.com/office/drawing/2014/main" id="{0D20FA83-E281-4482-BC77-18519CB0FBD6}"/>
              </a:ext>
            </a:extLst>
          </p:cNvPr>
          <p:cNvSpPr/>
          <p:nvPr/>
        </p:nvSpPr>
        <p:spPr>
          <a:xfrm>
            <a:off x="7088189"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5">
            <a:extLst>
              <a:ext uri="{FF2B5EF4-FFF2-40B4-BE49-F238E27FC236}">
                <a16:creationId xmlns:a16="http://schemas.microsoft.com/office/drawing/2014/main" id="{04E2AB71-A672-42C7-8802-BB262B2121E5}"/>
              </a:ext>
            </a:extLst>
          </p:cNvPr>
          <p:cNvSpPr/>
          <p:nvPr/>
        </p:nvSpPr>
        <p:spPr>
          <a:xfrm>
            <a:off x="7643813" y="936626"/>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6">
            <a:extLst>
              <a:ext uri="{FF2B5EF4-FFF2-40B4-BE49-F238E27FC236}">
                <a16:creationId xmlns:a16="http://schemas.microsoft.com/office/drawing/2014/main" id="{821F5A1F-6A44-45BC-9BCF-2155F7459A29}"/>
              </a:ext>
            </a:extLst>
          </p:cNvPr>
          <p:cNvSpPr/>
          <p:nvPr/>
        </p:nvSpPr>
        <p:spPr>
          <a:xfrm>
            <a:off x="8169276"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5" name="直線接點 9">
            <a:extLst>
              <a:ext uri="{FF2B5EF4-FFF2-40B4-BE49-F238E27FC236}">
                <a16:creationId xmlns:a16="http://schemas.microsoft.com/office/drawing/2014/main" id="{7A6082BA-4420-4CFB-B660-CE8E3F3886F5}"/>
              </a:ext>
            </a:extLst>
          </p:cNvPr>
          <p:cNvCxnSpPr/>
          <p:nvPr/>
        </p:nvCxnSpPr>
        <p:spPr>
          <a:xfrm>
            <a:off x="7088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a:extLst>
              <a:ext uri="{FF2B5EF4-FFF2-40B4-BE49-F238E27FC236}">
                <a16:creationId xmlns:a16="http://schemas.microsoft.com/office/drawing/2014/main" id="{57899424-2F49-436A-97D7-B850A69265D7}"/>
              </a:ext>
            </a:extLst>
          </p:cNvPr>
          <p:cNvSpPr/>
          <p:nvPr/>
        </p:nvSpPr>
        <p:spPr>
          <a:xfrm>
            <a:off x="6237288" y="2786064"/>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38">
            <a:extLst>
              <a:ext uri="{FF2B5EF4-FFF2-40B4-BE49-F238E27FC236}">
                <a16:creationId xmlns:a16="http://schemas.microsoft.com/office/drawing/2014/main" id="{607D451B-50D1-4961-B7A8-ADC9F7B1D1DC}"/>
              </a:ext>
            </a:extLst>
          </p:cNvPr>
          <p:cNvSpPr/>
          <p:nvPr/>
        </p:nvSpPr>
        <p:spPr>
          <a:xfrm>
            <a:off x="6256338" y="5262564"/>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接點 40">
            <a:extLst>
              <a:ext uri="{FF2B5EF4-FFF2-40B4-BE49-F238E27FC236}">
                <a16:creationId xmlns:a16="http://schemas.microsoft.com/office/drawing/2014/main" id="{0A91AACB-AD7D-42D2-8437-09ABF0EBD3D7}"/>
              </a:ext>
            </a:extLst>
          </p:cNvPr>
          <p:cNvCxnSpPr/>
          <p:nvPr/>
        </p:nvCxnSpPr>
        <p:spPr>
          <a:xfrm>
            <a:off x="2452688" y="2425701"/>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a:extLst>
              <a:ext uri="{FF2B5EF4-FFF2-40B4-BE49-F238E27FC236}">
                <a16:creationId xmlns:a16="http://schemas.microsoft.com/office/drawing/2014/main" id="{2C10E7F3-C00B-4FD1-B98D-6265769F3484}"/>
              </a:ext>
            </a:extLst>
          </p:cNvPr>
          <p:cNvCxnSpPr/>
          <p:nvPr/>
        </p:nvCxnSpPr>
        <p:spPr>
          <a:xfrm>
            <a:off x="2405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E872C896-DC14-47FF-A295-4ED29D6F6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a:extLst>
              <a:ext uri="{FF2B5EF4-FFF2-40B4-BE49-F238E27FC236}">
                <a16:creationId xmlns:a16="http://schemas.microsoft.com/office/drawing/2014/main" id="{F449BF72-F0C7-459C-BABD-811EA9DC4133}"/>
              </a:ext>
            </a:extLst>
          </p:cNvPr>
          <p:cNvSpPr>
            <a:spLocks noGrp="1"/>
          </p:cNvSpPr>
          <p:nvPr>
            <p:ph type="title"/>
          </p:nvPr>
        </p:nvSpPr>
        <p:spPr>
          <a:xfrm>
            <a:off x="586582" y="285899"/>
            <a:ext cx="7886700" cy="642935"/>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AF21D36C-BB81-42E9-90ED-CEAEAFADB55A}"/>
              </a:ext>
            </a:extLst>
          </p:cNvPr>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2581" name="文字方塊 4">
            <a:extLst>
              <a:ext uri="{FF2B5EF4-FFF2-40B4-BE49-F238E27FC236}">
                <a16:creationId xmlns:a16="http://schemas.microsoft.com/office/drawing/2014/main" id="{9CCEBD5B-1052-443E-B947-3222B9D44392}"/>
              </a:ext>
            </a:extLst>
          </p:cNvPr>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11">
            <a:extLst>
              <a:ext uri="{FF2B5EF4-FFF2-40B4-BE49-F238E27FC236}">
                <a16:creationId xmlns:a16="http://schemas.microsoft.com/office/drawing/2014/main" id="{444D41B7-E999-45B1-9FFB-EF21CADB2CD2}"/>
              </a:ext>
            </a:extLst>
          </p:cNvPr>
          <p:cNvSpPr>
            <a:spLocks noChangeArrowheads="1"/>
          </p:cNvSpPr>
          <p:nvPr/>
        </p:nvSpPr>
        <p:spPr bwMode="auto">
          <a:xfrm>
            <a:off x="6246814"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8" name="橢圓 12">
            <a:extLst>
              <a:ext uri="{FF2B5EF4-FFF2-40B4-BE49-F238E27FC236}">
                <a16:creationId xmlns:a16="http://schemas.microsoft.com/office/drawing/2014/main" id="{2401D103-C3B6-43AA-9AA6-D39AE6B2344D}"/>
              </a:ext>
            </a:extLst>
          </p:cNvPr>
          <p:cNvSpPr>
            <a:spLocks noChangeArrowheads="1"/>
          </p:cNvSpPr>
          <p:nvPr/>
        </p:nvSpPr>
        <p:spPr bwMode="auto">
          <a:xfrm>
            <a:off x="7088189" y="27876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9" name="橢圓 13">
            <a:extLst>
              <a:ext uri="{FF2B5EF4-FFF2-40B4-BE49-F238E27FC236}">
                <a16:creationId xmlns:a16="http://schemas.microsoft.com/office/drawing/2014/main" id="{EACAE46C-7F4D-4795-A5C7-A7D92226BFE8}"/>
              </a:ext>
            </a:extLst>
          </p:cNvPr>
          <p:cNvSpPr>
            <a:spLocks noChangeArrowheads="1"/>
          </p:cNvSpPr>
          <p:nvPr/>
        </p:nvSpPr>
        <p:spPr bwMode="auto">
          <a:xfrm>
            <a:off x="7929564" y="27876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0" name="橢圓 14">
            <a:extLst>
              <a:ext uri="{FF2B5EF4-FFF2-40B4-BE49-F238E27FC236}">
                <a16:creationId xmlns:a16="http://schemas.microsoft.com/office/drawing/2014/main" id="{F0F6E419-172D-45CD-8D48-DF88B09C04D8}"/>
              </a:ext>
            </a:extLst>
          </p:cNvPr>
          <p:cNvSpPr>
            <a:spLocks noChangeArrowheads="1"/>
          </p:cNvSpPr>
          <p:nvPr/>
        </p:nvSpPr>
        <p:spPr bwMode="auto">
          <a:xfrm>
            <a:off x="8770939" y="27876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1" name="橢圓 15">
            <a:extLst>
              <a:ext uri="{FF2B5EF4-FFF2-40B4-BE49-F238E27FC236}">
                <a16:creationId xmlns:a16="http://schemas.microsoft.com/office/drawing/2014/main" id="{A2F3AEC1-0E4B-402C-A65F-E8D12B4C4452}"/>
              </a:ext>
            </a:extLst>
          </p:cNvPr>
          <p:cNvSpPr>
            <a:spLocks noChangeArrowheads="1"/>
          </p:cNvSpPr>
          <p:nvPr/>
        </p:nvSpPr>
        <p:spPr bwMode="auto">
          <a:xfrm>
            <a:off x="6246814" y="35877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2" name="橢圓 16">
            <a:extLst>
              <a:ext uri="{FF2B5EF4-FFF2-40B4-BE49-F238E27FC236}">
                <a16:creationId xmlns:a16="http://schemas.microsoft.com/office/drawing/2014/main" id="{11A465E9-EA4A-4A21-B460-FBFADA068C22}"/>
              </a:ext>
            </a:extLst>
          </p:cNvPr>
          <p:cNvSpPr>
            <a:spLocks noChangeArrowheads="1"/>
          </p:cNvSpPr>
          <p:nvPr/>
        </p:nvSpPr>
        <p:spPr bwMode="auto">
          <a:xfrm>
            <a:off x="7088189" y="358775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3" name="橢圓 17">
            <a:extLst>
              <a:ext uri="{FF2B5EF4-FFF2-40B4-BE49-F238E27FC236}">
                <a16:creationId xmlns:a16="http://schemas.microsoft.com/office/drawing/2014/main" id="{CA1EB7B8-6B53-49B0-BB40-6E8919CF9B14}"/>
              </a:ext>
            </a:extLst>
          </p:cNvPr>
          <p:cNvSpPr>
            <a:spLocks noChangeArrowheads="1"/>
          </p:cNvSpPr>
          <p:nvPr/>
        </p:nvSpPr>
        <p:spPr bwMode="auto">
          <a:xfrm>
            <a:off x="7929564" y="35877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14" name="橢圓 18">
            <a:extLst>
              <a:ext uri="{FF2B5EF4-FFF2-40B4-BE49-F238E27FC236}">
                <a16:creationId xmlns:a16="http://schemas.microsoft.com/office/drawing/2014/main" id="{55CDD8F6-FB42-4487-AE13-4F4B71C33701}"/>
              </a:ext>
            </a:extLst>
          </p:cNvPr>
          <p:cNvSpPr>
            <a:spLocks noChangeArrowheads="1"/>
          </p:cNvSpPr>
          <p:nvPr/>
        </p:nvSpPr>
        <p:spPr bwMode="auto">
          <a:xfrm>
            <a:off x="8770939" y="3587751"/>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5" name="橢圓 19">
            <a:extLst>
              <a:ext uri="{FF2B5EF4-FFF2-40B4-BE49-F238E27FC236}">
                <a16:creationId xmlns:a16="http://schemas.microsoft.com/office/drawing/2014/main" id="{F54CE701-4380-4D68-AE5F-B8534A1DAA78}"/>
              </a:ext>
            </a:extLst>
          </p:cNvPr>
          <p:cNvSpPr>
            <a:spLocks noChangeArrowheads="1"/>
          </p:cNvSpPr>
          <p:nvPr/>
        </p:nvSpPr>
        <p:spPr bwMode="auto">
          <a:xfrm>
            <a:off x="6246814" y="44465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6" name="橢圓 20">
            <a:extLst>
              <a:ext uri="{FF2B5EF4-FFF2-40B4-BE49-F238E27FC236}">
                <a16:creationId xmlns:a16="http://schemas.microsoft.com/office/drawing/2014/main" id="{D455124C-0CB7-44AC-8E05-3D441ECC368D}"/>
              </a:ext>
            </a:extLst>
          </p:cNvPr>
          <p:cNvSpPr>
            <a:spLocks noChangeArrowheads="1"/>
          </p:cNvSpPr>
          <p:nvPr/>
        </p:nvSpPr>
        <p:spPr bwMode="auto">
          <a:xfrm>
            <a:off x="7088189" y="44465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7" name="橢圓 21">
            <a:extLst>
              <a:ext uri="{FF2B5EF4-FFF2-40B4-BE49-F238E27FC236}">
                <a16:creationId xmlns:a16="http://schemas.microsoft.com/office/drawing/2014/main" id="{FBB83ABF-CDD3-44A7-B934-0A37C5C3ACA6}"/>
              </a:ext>
            </a:extLst>
          </p:cNvPr>
          <p:cNvSpPr>
            <a:spLocks noChangeArrowheads="1"/>
          </p:cNvSpPr>
          <p:nvPr/>
        </p:nvSpPr>
        <p:spPr bwMode="auto">
          <a:xfrm>
            <a:off x="7929564" y="44465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18" name="橢圓 22">
            <a:extLst>
              <a:ext uri="{FF2B5EF4-FFF2-40B4-BE49-F238E27FC236}">
                <a16:creationId xmlns:a16="http://schemas.microsoft.com/office/drawing/2014/main" id="{D852D9B2-5E42-4197-98FB-5E00EEF501DC}"/>
              </a:ext>
            </a:extLst>
          </p:cNvPr>
          <p:cNvSpPr>
            <a:spLocks noChangeArrowheads="1"/>
          </p:cNvSpPr>
          <p:nvPr/>
        </p:nvSpPr>
        <p:spPr bwMode="auto">
          <a:xfrm>
            <a:off x="8770939" y="44465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9" name="橢圓 23">
            <a:extLst>
              <a:ext uri="{FF2B5EF4-FFF2-40B4-BE49-F238E27FC236}">
                <a16:creationId xmlns:a16="http://schemas.microsoft.com/office/drawing/2014/main" id="{F6F9D3DB-DEE2-4756-8031-7BE578365D20}"/>
              </a:ext>
            </a:extLst>
          </p:cNvPr>
          <p:cNvSpPr>
            <a:spLocks noChangeArrowheads="1"/>
          </p:cNvSpPr>
          <p:nvPr/>
        </p:nvSpPr>
        <p:spPr bwMode="auto">
          <a:xfrm>
            <a:off x="6246814" y="52466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20" name="橢圓 24">
            <a:extLst>
              <a:ext uri="{FF2B5EF4-FFF2-40B4-BE49-F238E27FC236}">
                <a16:creationId xmlns:a16="http://schemas.microsoft.com/office/drawing/2014/main" id="{BEC8A07D-1590-4D89-8148-92A47285ED91}"/>
              </a:ext>
            </a:extLst>
          </p:cNvPr>
          <p:cNvSpPr>
            <a:spLocks noChangeArrowheads="1"/>
          </p:cNvSpPr>
          <p:nvPr/>
        </p:nvSpPr>
        <p:spPr bwMode="auto">
          <a:xfrm>
            <a:off x="7088189" y="5246689"/>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21" name="橢圓 25">
            <a:extLst>
              <a:ext uri="{FF2B5EF4-FFF2-40B4-BE49-F238E27FC236}">
                <a16:creationId xmlns:a16="http://schemas.microsoft.com/office/drawing/2014/main" id="{C0F4383E-B03A-4438-A126-B5CA3C61FEFA}"/>
              </a:ext>
            </a:extLst>
          </p:cNvPr>
          <p:cNvSpPr>
            <a:spLocks noChangeArrowheads="1"/>
          </p:cNvSpPr>
          <p:nvPr/>
        </p:nvSpPr>
        <p:spPr bwMode="auto">
          <a:xfrm>
            <a:off x="7929564" y="52466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22" name="橢圓 26">
            <a:extLst>
              <a:ext uri="{FF2B5EF4-FFF2-40B4-BE49-F238E27FC236}">
                <a16:creationId xmlns:a16="http://schemas.microsoft.com/office/drawing/2014/main" id="{A5D16879-1B42-4ECC-8472-A92D9ACB4A1C}"/>
              </a:ext>
            </a:extLst>
          </p:cNvPr>
          <p:cNvSpPr>
            <a:spLocks noChangeArrowheads="1"/>
          </p:cNvSpPr>
          <p:nvPr/>
        </p:nvSpPr>
        <p:spPr bwMode="auto">
          <a:xfrm>
            <a:off x="8770939" y="5246689"/>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graphicFrame>
        <p:nvGraphicFramePr>
          <p:cNvPr id="23" name="表格 34">
            <a:extLst>
              <a:ext uri="{FF2B5EF4-FFF2-40B4-BE49-F238E27FC236}">
                <a16:creationId xmlns:a16="http://schemas.microsoft.com/office/drawing/2014/main" id="{6621ED00-BADD-4684-A152-3D3F312FBE0B}"/>
              </a:ext>
            </a:extLst>
          </p:cNvPr>
          <p:cNvGraphicFramePr>
            <a:graphicFrameLocks noGrp="1"/>
          </p:cNvGraphicFramePr>
          <p:nvPr/>
        </p:nvGraphicFramePr>
        <p:xfrm>
          <a:off x="7210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616" name="文字方塊 35">
            <a:extLst>
              <a:ext uri="{FF2B5EF4-FFF2-40B4-BE49-F238E27FC236}">
                <a16:creationId xmlns:a16="http://schemas.microsoft.com/office/drawing/2014/main" id="{FF648F02-F4F8-4137-A9F3-A90E482E87B5}"/>
              </a:ext>
            </a:extLst>
          </p:cNvPr>
          <p:cNvSpPr txBox="1">
            <a:spLocks noChangeArrowheads="1"/>
          </p:cNvSpPr>
          <p:nvPr/>
        </p:nvSpPr>
        <p:spPr bwMode="auto">
          <a:xfrm>
            <a:off x="8832850" y="820739"/>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FF0000"/>
                </a:solidFill>
              </a:rPr>
              <a:t>Filter 2</a:t>
            </a:r>
            <a:endParaRPr lang="zh-TW" altLang="en-US">
              <a:solidFill>
                <a:srgbClr val="FF0000"/>
              </a:solidFill>
            </a:endParaRPr>
          </a:p>
        </p:txBody>
      </p:sp>
      <p:sp>
        <p:nvSpPr>
          <p:cNvPr id="25" name="矩形 36">
            <a:extLst>
              <a:ext uri="{FF2B5EF4-FFF2-40B4-BE49-F238E27FC236}">
                <a16:creationId xmlns:a16="http://schemas.microsoft.com/office/drawing/2014/main" id="{30B0317B-9D3D-45F3-8A39-A5CD85791090}"/>
              </a:ext>
            </a:extLst>
          </p:cNvPr>
          <p:cNvSpPr/>
          <p:nvPr/>
        </p:nvSpPr>
        <p:spPr>
          <a:xfrm>
            <a:off x="2509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矩形 37">
            <a:extLst>
              <a:ext uri="{FF2B5EF4-FFF2-40B4-BE49-F238E27FC236}">
                <a16:creationId xmlns:a16="http://schemas.microsoft.com/office/drawing/2014/main" id="{0328D2E3-9EFD-49EE-B7D5-8E0E8CC37AC1}"/>
              </a:ext>
            </a:extLst>
          </p:cNvPr>
          <p:cNvSpPr/>
          <p:nvPr/>
        </p:nvSpPr>
        <p:spPr>
          <a:xfrm>
            <a:off x="3013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38">
            <a:extLst>
              <a:ext uri="{FF2B5EF4-FFF2-40B4-BE49-F238E27FC236}">
                <a16:creationId xmlns:a16="http://schemas.microsoft.com/office/drawing/2014/main" id="{7ECDF073-B821-4ACF-BD37-A722C87D460B}"/>
              </a:ext>
            </a:extLst>
          </p:cNvPr>
          <p:cNvSpPr/>
          <p:nvPr/>
        </p:nvSpPr>
        <p:spPr>
          <a:xfrm>
            <a:off x="3454400" y="2400301"/>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39">
            <a:extLst>
              <a:ext uri="{FF2B5EF4-FFF2-40B4-BE49-F238E27FC236}">
                <a16:creationId xmlns:a16="http://schemas.microsoft.com/office/drawing/2014/main" id="{CB847C4C-CA26-44DA-BECC-4C3D79F5616A}"/>
              </a:ext>
            </a:extLst>
          </p:cNvPr>
          <p:cNvSpPr/>
          <p:nvPr/>
        </p:nvSpPr>
        <p:spPr>
          <a:xfrm>
            <a:off x="3930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40">
            <a:extLst>
              <a:ext uri="{FF2B5EF4-FFF2-40B4-BE49-F238E27FC236}">
                <a16:creationId xmlns:a16="http://schemas.microsoft.com/office/drawing/2014/main" id="{54D7F69B-E8D5-4631-998A-1DC8D19AD551}"/>
              </a:ext>
            </a:extLst>
          </p:cNvPr>
          <p:cNvSpPr/>
          <p:nvPr/>
        </p:nvSpPr>
        <p:spPr>
          <a:xfrm>
            <a:off x="2509838" y="2809876"/>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0" name="橢圓 41">
            <a:extLst>
              <a:ext uri="{FF2B5EF4-FFF2-40B4-BE49-F238E27FC236}">
                <a16:creationId xmlns:a16="http://schemas.microsoft.com/office/drawing/2014/main" id="{48CF57E7-7391-4B8D-8BF4-D699AD5C1C3F}"/>
              </a:ext>
            </a:extLst>
          </p:cNvPr>
          <p:cNvSpPr>
            <a:spLocks noChangeArrowheads="1"/>
          </p:cNvSpPr>
          <p:nvPr/>
        </p:nvSpPr>
        <p:spPr bwMode="auto">
          <a:xfrm>
            <a:off x="6429376" y="29956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1" name="橢圓 42">
            <a:extLst>
              <a:ext uri="{FF2B5EF4-FFF2-40B4-BE49-F238E27FC236}">
                <a16:creationId xmlns:a16="http://schemas.microsoft.com/office/drawing/2014/main" id="{84268617-C102-44F0-9C52-DF17FB9DDBC3}"/>
              </a:ext>
            </a:extLst>
          </p:cNvPr>
          <p:cNvSpPr>
            <a:spLocks noChangeArrowheads="1"/>
          </p:cNvSpPr>
          <p:nvPr/>
        </p:nvSpPr>
        <p:spPr bwMode="auto">
          <a:xfrm>
            <a:off x="7270751" y="29956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2" name="橢圓 43">
            <a:extLst>
              <a:ext uri="{FF2B5EF4-FFF2-40B4-BE49-F238E27FC236}">
                <a16:creationId xmlns:a16="http://schemas.microsoft.com/office/drawing/2014/main" id="{B0C5134C-C32C-4999-A466-2BB488AE8DC5}"/>
              </a:ext>
            </a:extLst>
          </p:cNvPr>
          <p:cNvSpPr>
            <a:spLocks noChangeArrowheads="1"/>
          </p:cNvSpPr>
          <p:nvPr/>
        </p:nvSpPr>
        <p:spPr bwMode="auto">
          <a:xfrm>
            <a:off x="8113714" y="2995614"/>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3" name="橢圓 44">
            <a:extLst>
              <a:ext uri="{FF2B5EF4-FFF2-40B4-BE49-F238E27FC236}">
                <a16:creationId xmlns:a16="http://schemas.microsoft.com/office/drawing/2014/main" id="{CB906735-D769-43C6-8456-F0523CEA337A}"/>
              </a:ext>
            </a:extLst>
          </p:cNvPr>
          <p:cNvSpPr>
            <a:spLocks noChangeArrowheads="1"/>
          </p:cNvSpPr>
          <p:nvPr/>
        </p:nvSpPr>
        <p:spPr bwMode="auto">
          <a:xfrm>
            <a:off x="8955089" y="29956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4" name="橢圓 45">
            <a:extLst>
              <a:ext uri="{FF2B5EF4-FFF2-40B4-BE49-F238E27FC236}">
                <a16:creationId xmlns:a16="http://schemas.microsoft.com/office/drawing/2014/main" id="{18ACB850-DAB8-4864-8AB4-FAFFC2D8C8A5}"/>
              </a:ext>
            </a:extLst>
          </p:cNvPr>
          <p:cNvSpPr>
            <a:spLocks noChangeArrowheads="1"/>
          </p:cNvSpPr>
          <p:nvPr/>
        </p:nvSpPr>
        <p:spPr bwMode="auto">
          <a:xfrm>
            <a:off x="6429376" y="37957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5" name="橢圓 46">
            <a:extLst>
              <a:ext uri="{FF2B5EF4-FFF2-40B4-BE49-F238E27FC236}">
                <a16:creationId xmlns:a16="http://schemas.microsoft.com/office/drawing/2014/main" id="{5AB59D51-A08D-4B95-A632-A120C7B3BA3D}"/>
              </a:ext>
            </a:extLst>
          </p:cNvPr>
          <p:cNvSpPr>
            <a:spLocks noChangeArrowheads="1"/>
          </p:cNvSpPr>
          <p:nvPr/>
        </p:nvSpPr>
        <p:spPr bwMode="auto">
          <a:xfrm>
            <a:off x="7270751" y="37957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6" name="橢圓 47">
            <a:extLst>
              <a:ext uri="{FF2B5EF4-FFF2-40B4-BE49-F238E27FC236}">
                <a16:creationId xmlns:a16="http://schemas.microsoft.com/office/drawing/2014/main" id="{53F68EB7-89F2-4707-A997-C0A6CD79D609}"/>
              </a:ext>
            </a:extLst>
          </p:cNvPr>
          <p:cNvSpPr>
            <a:spLocks noChangeArrowheads="1"/>
          </p:cNvSpPr>
          <p:nvPr/>
        </p:nvSpPr>
        <p:spPr bwMode="auto">
          <a:xfrm>
            <a:off x="8113714" y="3795714"/>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37" name="橢圓 48">
            <a:extLst>
              <a:ext uri="{FF2B5EF4-FFF2-40B4-BE49-F238E27FC236}">
                <a16:creationId xmlns:a16="http://schemas.microsoft.com/office/drawing/2014/main" id="{F6D8A191-BEDB-4F91-9300-EA2A199AD76D}"/>
              </a:ext>
            </a:extLst>
          </p:cNvPr>
          <p:cNvSpPr>
            <a:spLocks noChangeArrowheads="1"/>
          </p:cNvSpPr>
          <p:nvPr/>
        </p:nvSpPr>
        <p:spPr bwMode="auto">
          <a:xfrm>
            <a:off x="8955089" y="3795714"/>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8" name="橢圓 49">
            <a:extLst>
              <a:ext uri="{FF2B5EF4-FFF2-40B4-BE49-F238E27FC236}">
                <a16:creationId xmlns:a16="http://schemas.microsoft.com/office/drawing/2014/main" id="{20DCF178-AF94-4B55-A3ED-0D515BE598E4}"/>
              </a:ext>
            </a:extLst>
          </p:cNvPr>
          <p:cNvSpPr>
            <a:spLocks noChangeArrowheads="1"/>
          </p:cNvSpPr>
          <p:nvPr/>
        </p:nvSpPr>
        <p:spPr bwMode="auto">
          <a:xfrm>
            <a:off x="6429376"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9" name="橢圓 50">
            <a:extLst>
              <a:ext uri="{FF2B5EF4-FFF2-40B4-BE49-F238E27FC236}">
                <a16:creationId xmlns:a16="http://schemas.microsoft.com/office/drawing/2014/main" id="{5C270E45-AAD6-4A15-AF24-D39B1EA3A884}"/>
              </a:ext>
            </a:extLst>
          </p:cNvPr>
          <p:cNvSpPr>
            <a:spLocks noChangeArrowheads="1"/>
          </p:cNvSpPr>
          <p:nvPr/>
        </p:nvSpPr>
        <p:spPr bwMode="auto">
          <a:xfrm>
            <a:off x="7270751"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40" name="橢圓 51">
            <a:extLst>
              <a:ext uri="{FF2B5EF4-FFF2-40B4-BE49-F238E27FC236}">
                <a16:creationId xmlns:a16="http://schemas.microsoft.com/office/drawing/2014/main" id="{F4E5A4BE-E030-4745-9BD5-66B27E243061}"/>
              </a:ext>
            </a:extLst>
          </p:cNvPr>
          <p:cNvSpPr>
            <a:spLocks noChangeArrowheads="1"/>
          </p:cNvSpPr>
          <p:nvPr/>
        </p:nvSpPr>
        <p:spPr bwMode="auto">
          <a:xfrm>
            <a:off x="8113714"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41" name="橢圓 52">
            <a:extLst>
              <a:ext uri="{FF2B5EF4-FFF2-40B4-BE49-F238E27FC236}">
                <a16:creationId xmlns:a16="http://schemas.microsoft.com/office/drawing/2014/main" id="{24AB0545-9E7A-4AF4-A38C-1BE58381CEF9}"/>
              </a:ext>
            </a:extLst>
          </p:cNvPr>
          <p:cNvSpPr>
            <a:spLocks noChangeArrowheads="1"/>
          </p:cNvSpPr>
          <p:nvPr/>
        </p:nvSpPr>
        <p:spPr bwMode="auto">
          <a:xfrm>
            <a:off x="8955089"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42" name="橢圓 53">
            <a:extLst>
              <a:ext uri="{FF2B5EF4-FFF2-40B4-BE49-F238E27FC236}">
                <a16:creationId xmlns:a16="http://schemas.microsoft.com/office/drawing/2014/main" id="{F84B0A5E-43FC-401B-8B39-85C2A5DA9D1C}"/>
              </a:ext>
            </a:extLst>
          </p:cNvPr>
          <p:cNvSpPr>
            <a:spLocks noChangeArrowheads="1"/>
          </p:cNvSpPr>
          <p:nvPr/>
        </p:nvSpPr>
        <p:spPr bwMode="auto">
          <a:xfrm>
            <a:off x="6429376"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43" name="橢圓 54">
            <a:extLst>
              <a:ext uri="{FF2B5EF4-FFF2-40B4-BE49-F238E27FC236}">
                <a16:creationId xmlns:a16="http://schemas.microsoft.com/office/drawing/2014/main" id="{7055593A-38F2-4007-AF9D-406034A609EC}"/>
              </a:ext>
            </a:extLst>
          </p:cNvPr>
          <p:cNvSpPr>
            <a:spLocks noChangeArrowheads="1"/>
          </p:cNvSpPr>
          <p:nvPr/>
        </p:nvSpPr>
        <p:spPr bwMode="auto">
          <a:xfrm>
            <a:off x="7270751"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44" name="橢圓 55">
            <a:extLst>
              <a:ext uri="{FF2B5EF4-FFF2-40B4-BE49-F238E27FC236}">
                <a16:creationId xmlns:a16="http://schemas.microsoft.com/office/drawing/2014/main" id="{A6342CFB-9823-4F2A-89BC-F682D1A2CE70}"/>
              </a:ext>
            </a:extLst>
          </p:cNvPr>
          <p:cNvSpPr>
            <a:spLocks noChangeArrowheads="1"/>
          </p:cNvSpPr>
          <p:nvPr/>
        </p:nvSpPr>
        <p:spPr bwMode="auto">
          <a:xfrm>
            <a:off x="8113714"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-4</a:t>
            </a:r>
            <a:endParaRPr lang="zh-TW" altLang="en-US" sz="2400" dirty="0">
              <a:solidFill>
                <a:schemeClr val="dk1"/>
              </a:solidFill>
              <a:latin typeface="+mn-lt"/>
            </a:endParaRPr>
          </a:p>
        </p:txBody>
      </p:sp>
      <p:sp>
        <p:nvSpPr>
          <p:cNvPr id="45" name="橢圓 56">
            <a:extLst>
              <a:ext uri="{FF2B5EF4-FFF2-40B4-BE49-F238E27FC236}">
                <a16:creationId xmlns:a16="http://schemas.microsoft.com/office/drawing/2014/main" id="{3D6B54C3-B0F8-4EEA-920C-53D7AF3FD2B1}"/>
              </a:ext>
            </a:extLst>
          </p:cNvPr>
          <p:cNvSpPr>
            <a:spLocks noChangeArrowheads="1"/>
          </p:cNvSpPr>
          <p:nvPr/>
        </p:nvSpPr>
        <p:spPr bwMode="auto">
          <a:xfrm>
            <a:off x="8955089"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46" name="文字方塊 2">
            <a:extLst>
              <a:ext uri="{FF2B5EF4-FFF2-40B4-BE49-F238E27FC236}">
                <a16:creationId xmlns:a16="http://schemas.microsoft.com/office/drawing/2014/main" id="{818F6276-BE58-476C-BF9E-AA0B49EAAE36}"/>
              </a:ext>
            </a:extLst>
          </p:cNvPr>
          <p:cNvSpPr txBox="1">
            <a:spLocks noChangeArrowheads="1"/>
          </p:cNvSpPr>
          <p:nvPr/>
        </p:nvSpPr>
        <p:spPr bwMode="auto">
          <a:xfrm>
            <a:off x="5943600" y="2057401"/>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solidFill>
                  <a:srgbClr val="0000FF"/>
                </a:solidFill>
              </a:rPr>
              <a:t>Repeat this for each filter</a:t>
            </a:r>
            <a:endParaRPr lang="zh-TW" altLang="en-US" sz="2800">
              <a:solidFill>
                <a:srgbClr val="0000FF"/>
              </a:solidFill>
            </a:endParaRPr>
          </a:p>
        </p:txBody>
      </p:sp>
      <p:sp>
        <p:nvSpPr>
          <p:cNvPr id="47" name="矩形 57">
            <a:extLst>
              <a:ext uri="{FF2B5EF4-FFF2-40B4-BE49-F238E27FC236}">
                <a16:creationId xmlns:a16="http://schemas.microsoft.com/office/drawing/2014/main" id="{F64510E7-7BE6-49B3-A544-6C2441AC6D5B}"/>
              </a:ext>
            </a:extLst>
          </p:cNvPr>
          <p:cNvSpPr/>
          <p:nvPr/>
        </p:nvSpPr>
        <p:spPr>
          <a:xfrm>
            <a:off x="3940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640" name="矩形 58">
            <a:extLst>
              <a:ext uri="{FF2B5EF4-FFF2-40B4-BE49-F238E27FC236}">
                <a16:creationId xmlns:a16="http://schemas.microsoft.com/office/drawing/2014/main" id="{6D4A5CCF-F1E5-44FB-8552-407733EDF88B}"/>
              </a:ext>
            </a:extLst>
          </p:cNvPr>
          <p:cNvSpPr>
            <a:spLocks noChangeArrowheads="1"/>
          </p:cNvSpPr>
          <p:nvPr/>
        </p:nvSpPr>
        <p:spPr bwMode="auto">
          <a:xfrm>
            <a:off x="2690814" y="1731964"/>
            <a:ext cx="1289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49" name="文字方塊 59">
            <a:extLst>
              <a:ext uri="{FF2B5EF4-FFF2-40B4-BE49-F238E27FC236}">
                <a16:creationId xmlns:a16="http://schemas.microsoft.com/office/drawing/2014/main" id="{D6E00214-2284-481C-9B47-021F4B006DE4}"/>
              </a:ext>
            </a:extLst>
          </p:cNvPr>
          <p:cNvSpPr txBox="1">
            <a:spLocks noChangeArrowheads="1"/>
          </p:cNvSpPr>
          <p:nvPr/>
        </p:nvSpPr>
        <p:spPr bwMode="auto">
          <a:xfrm>
            <a:off x="6477000" y="6172201"/>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FF0000"/>
                </a:solidFill>
              </a:rPr>
              <a:t>Two 4 x 4 images</a:t>
            </a:r>
          </a:p>
          <a:p>
            <a:pPr algn="ctr" eaLnBrk="1" hangingPunct="1"/>
            <a:r>
              <a:rPr lang="en-US" altLang="zh-TW" sz="2000">
                <a:solidFill>
                  <a:srgbClr val="FF0000"/>
                </a:solidFill>
              </a:rPr>
              <a:t>Forming 2 x 4 x 4 matrix</a:t>
            </a:r>
            <a:endParaRPr lang="zh-TW" altLang="en-US" sz="2000">
              <a:solidFill>
                <a:srgbClr val="FF0000"/>
              </a:solidFill>
            </a:endParaRPr>
          </a:p>
        </p:txBody>
      </p:sp>
      <p:sp>
        <p:nvSpPr>
          <p:cNvPr id="50" name="矩形 5">
            <a:extLst>
              <a:ext uri="{FF2B5EF4-FFF2-40B4-BE49-F238E27FC236}">
                <a16:creationId xmlns:a16="http://schemas.microsoft.com/office/drawing/2014/main" id="{6AB5A1AD-2368-4B4B-944B-3F106EF9710A}"/>
              </a:ext>
            </a:extLst>
          </p:cNvPr>
          <p:cNvSpPr/>
          <p:nvPr/>
        </p:nvSpPr>
        <p:spPr>
          <a:xfrm>
            <a:off x="6858001"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Feature</a:t>
            </a:r>
          </a:p>
          <a:p>
            <a:pPr algn="ctr">
              <a:defRPr/>
            </a:pPr>
            <a:r>
              <a:rPr lang="en-US" altLang="zh-TW" sz="2800" dirty="0">
                <a:solidFill>
                  <a:srgbClr val="000000"/>
                </a:solidFill>
              </a:rPr>
              <a:t>Map</a:t>
            </a:r>
            <a:endParaRPr lang="zh-TW" altLang="en-US" sz="2800" dirty="0">
              <a:solidFill>
                <a:srgbClr val="000000"/>
              </a:solidFill>
            </a:endParaRPr>
          </a:p>
        </p:txBody>
      </p:sp>
      <p:pic>
        <p:nvPicPr>
          <p:cNvPr id="51" name="Picture 50">
            <a:extLst>
              <a:ext uri="{FF2B5EF4-FFF2-40B4-BE49-F238E27FC236}">
                <a16:creationId xmlns:a16="http://schemas.microsoft.com/office/drawing/2014/main" id="{99846E7E-9971-41DB-B360-C77DF2532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8B7036A4-0D84-4101-9919-25F388FF6983}"/>
              </a:ext>
            </a:extLst>
          </p:cNvPr>
          <p:cNvGraphicFramePr>
            <a:graphicFrameLocks/>
          </p:cNvGraphicFramePr>
          <p:nvPr/>
        </p:nvGraphicFramePr>
        <p:xfrm>
          <a:off x="2974975" y="1289050"/>
          <a:ext cx="1804986" cy="172402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338">
                <a:tc>
                  <a:txBody>
                    <a:bodyPr/>
                    <a:lstStyle/>
                    <a:p>
                      <a:pPr algn="ctr"/>
                      <a:r>
                        <a:rPr lang="en-US" altLang="zh-TW" sz="1500" dirty="0">
                          <a:solidFill>
                            <a:srgbClr val="0000FF"/>
                          </a:solidFill>
                        </a:rPr>
                        <a:t>1</a:t>
                      </a: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extLst>
                  <a:ext uri="{0D108BD9-81ED-4DB2-BD59-A6C34878D82A}">
                    <a16:rowId xmlns:a16="http://schemas.microsoft.com/office/drawing/2014/main" val="10000"/>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1"/>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2"/>
                  </a:ext>
                </a:extLst>
              </a:tr>
              <a:tr h="287338">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3"/>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4"/>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5"/>
                  </a:ext>
                </a:extLst>
              </a:tr>
            </a:tbl>
          </a:graphicData>
        </a:graphic>
      </p:graphicFrame>
      <p:sp>
        <p:nvSpPr>
          <p:cNvPr id="24628" name="文字方塊 4">
            <a:extLst>
              <a:ext uri="{FF2B5EF4-FFF2-40B4-BE49-F238E27FC236}">
                <a16:creationId xmlns:a16="http://schemas.microsoft.com/office/drawing/2014/main" id="{46114AB6-4C59-4891-B66A-706D503688EA}"/>
              </a:ext>
            </a:extLst>
          </p:cNvPr>
          <p:cNvSpPr txBox="1">
            <a:spLocks noChangeArrowheads="1"/>
          </p:cNvSpPr>
          <p:nvPr/>
        </p:nvSpPr>
        <p:spPr bwMode="auto">
          <a:xfrm>
            <a:off x="3254375" y="3013076"/>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image</a:t>
            </a:r>
            <a:endParaRPr lang="zh-TW" altLang="en-US"/>
          </a:p>
        </p:txBody>
      </p:sp>
      <p:pic>
        <p:nvPicPr>
          <p:cNvPr id="24629" name="圖片 5">
            <a:extLst>
              <a:ext uri="{FF2B5EF4-FFF2-40B4-BE49-F238E27FC236}">
                <a16:creationId xmlns:a16="http://schemas.microsoft.com/office/drawing/2014/main" id="{0BCD9DED-5549-4CD2-AAD8-00E5A3E5D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6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a:extLst>
              <a:ext uri="{FF2B5EF4-FFF2-40B4-BE49-F238E27FC236}">
                <a16:creationId xmlns:a16="http://schemas.microsoft.com/office/drawing/2014/main" id="{4682FE76-F309-4F9C-83AE-285958572A9B}"/>
              </a:ext>
            </a:extLst>
          </p:cNvPr>
          <p:cNvSpPr/>
          <p:nvPr/>
        </p:nvSpPr>
        <p:spPr>
          <a:xfrm>
            <a:off x="5197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631" name="文字方塊 7">
            <a:extLst>
              <a:ext uri="{FF2B5EF4-FFF2-40B4-BE49-F238E27FC236}">
                <a16:creationId xmlns:a16="http://schemas.microsoft.com/office/drawing/2014/main" id="{2BC46F39-8ADE-4A3E-B5E1-0662F814FB33}"/>
              </a:ext>
            </a:extLst>
          </p:cNvPr>
          <p:cNvSpPr txBox="1">
            <a:spLocks noChangeArrowheads="1"/>
          </p:cNvSpPr>
          <p:nvPr/>
        </p:nvSpPr>
        <p:spPr bwMode="auto">
          <a:xfrm>
            <a:off x="5181601" y="2743201"/>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convolution</a:t>
            </a:r>
            <a:endParaRPr lang="zh-TW" altLang="en-US" dirty="0"/>
          </a:p>
        </p:txBody>
      </p:sp>
      <p:graphicFrame>
        <p:nvGraphicFramePr>
          <p:cNvPr id="9" name="表格 8">
            <a:extLst>
              <a:ext uri="{FF2B5EF4-FFF2-40B4-BE49-F238E27FC236}">
                <a16:creationId xmlns:a16="http://schemas.microsoft.com/office/drawing/2014/main" id="{221DEF46-009B-4613-9C05-C8D248B75455}"/>
              </a:ext>
            </a:extLst>
          </p:cNvPr>
          <p:cNvGraphicFramePr>
            <a:graphicFrameLocks noGrp="1"/>
          </p:cNvGraphicFramePr>
          <p:nvPr/>
        </p:nvGraphicFramePr>
        <p:xfrm>
          <a:off x="6110288" y="1268413"/>
          <a:ext cx="963612" cy="814386"/>
        </p:xfrm>
        <a:graphic>
          <a:graphicData uri="http://schemas.openxmlformats.org/drawingml/2006/table">
            <a:tbl>
              <a:tblPr firstRow="1" bandRow="1">
                <a:tableStyleId>{5940675A-B579-460E-94D1-54222C63F5DA}</a:tableStyleId>
              </a:tblPr>
              <a:tblGrid>
                <a:gridCol w="321204">
                  <a:extLst>
                    <a:ext uri="{9D8B030D-6E8A-4147-A177-3AD203B41FA5}">
                      <a16:colId xmlns:a16="http://schemas.microsoft.com/office/drawing/2014/main" val="20000"/>
                    </a:ext>
                  </a:extLst>
                </a:gridCol>
                <a:gridCol w="321204">
                  <a:extLst>
                    <a:ext uri="{9D8B030D-6E8A-4147-A177-3AD203B41FA5}">
                      <a16:colId xmlns:a16="http://schemas.microsoft.com/office/drawing/2014/main" val="20001"/>
                    </a:ext>
                  </a:extLst>
                </a:gridCol>
                <a:gridCol w="321204">
                  <a:extLst>
                    <a:ext uri="{9D8B030D-6E8A-4147-A177-3AD203B41FA5}">
                      <a16:colId xmlns:a16="http://schemas.microsoft.com/office/drawing/2014/main" val="20002"/>
                    </a:ext>
                  </a:extLst>
                </a:gridCol>
              </a:tblGrid>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0"/>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1"/>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0" name="表格 9">
            <a:extLst>
              <a:ext uri="{FF2B5EF4-FFF2-40B4-BE49-F238E27FC236}">
                <a16:creationId xmlns:a16="http://schemas.microsoft.com/office/drawing/2014/main" id="{03B38A2E-14AD-450A-A4CB-955A68D6DB1C}"/>
              </a:ext>
            </a:extLst>
          </p:cNvPr>
          <p:cNvGraphicFramePr>
            <a:graphicFrameLocks noGrp="1"/>
          </p:cNvGraphicFramePr>
          <p:nvPr/>
        </p:nvGraphicFramePr>
        <p:xfrm>
          <a:off x="5027613" y="1273176"/>
          <a:ext cx="947736" cy="801687"/>
        </p:xfrm>
        <a:graphic>
          <a:graphicData uri="http://schemas.openxmlformats.org/drawingml/2006/table">
            <a:tbl>
              <a:tblPr firstRow="1" bandRow="1">
                <a:tableStyleId>{5940675A-B579-460E-94D1-54222C63F5DA}</a:tableStyleId>
              </a:tblPr>
              <a:tblGrid>
                <a:gridCol w="315912">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5912">
                  <a:extLst>
                    <a:ext uri="{9D8B030D-6E8A-4147-A177-3AD203B41FA5}">
                      <a16:colId xmlns:a16="http://schemas.microsoft.com/office/drawing/2014/main" val="20002"/>
                    </a:ext>
                  </a:extLst>
                </a:gridCol>
              </a:tblGrid>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0"/>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1"/>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 name="矩形 11">
            <a:extLst>
              <a:ext uri="{FF2B5EF4-FFF2-40B4-BE49-F238E27FC236}">
                <a16:creationId xmlns:a16="http://schemas.microsoft.com/office/drawing/2014/main" id="{7DEE5C5F-BBD8-437E-97E7-CDF4BF7EE802}"/>
              </a:ext>
            </a:extLst>
          </p:cNvPr>
          <p:cNvSpPr/>
          <p:nvPr/>
        </p:nvSpPr>
        <p:spPr>
          <a:xfrm>
            <a:off x="2565401"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39">
            <a:extLst>
              <a:ext uri="{FF2B5EF4-FFF2-40B4-BE49-F238E27FC236}">
                <a16:creationId xmlns:a16="http://schemas.microsoft.com/office/drawing/2014/main" id="{67B07F4B-2F13-4C7B-8697-2AA096AD3FEC}"/>
              </a:ext>
            </a:extLst>
          </p:cNvPr>
          <p:cNvSpPr>
            <a:spLocks noChangeArrowheads="1"/>
          </p:cNvSpPr>
          <p:nvPr/>
        </p:nvSpPr>
        <p:spPr bwMode="auto">
          <a:xfrm>
            <a:off x="6796089" y="389890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a:solidFill>
                <a:schemeClr val="dk1"/>
              </a:solidFill>
              <a:latin typeface="+mn-lt"/>
              <a:ea typeface="+mn-ea"/>
            </a:endParaRPr>
          </a:p>
        </p:txBody>
      </p:sp>
      <p:sp>
        <p:nvSpPr>
          <p:cNvPr id="13" name="矩形 40">
            <a:extLst>
              <a:ext uri="{FF2B5EF4-FFF2-40B4-BE49-F238E27FC236}">
                <a16:creationId xmlns:a16="http://schemas.microsoft.com/office/drawing/2014/main" id="{C2400D76-62E2-4DE0-8662-026096F663D6}"/>
              </a:ext>
            </a:extLst>
          </p:cNvPr>
          <p:cNvSpPr>
            <a:spLocks noChangeArrowheads="1"/>
          </p:cNvSpPr>
          <p:nvPr/>
        </p:nvSpPr>
        <p:spPr bwMode="auto">
          <a:xfrm>
            <a:off x="6864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4" name="矩形 41">
            <a:extLst>
              <a:ext uri="{FF2B5EF4-FFF2-40B4-BE49-F238E27FC236}">
                <a16:creationId xmlns:a16="http://schemas.microsoft.com/office/drawing/2014/main" id="{4FDCFD69-2592-4CBC-8935-7E34A889CA35}"/>
              </a:ext>
            </a:extLst>
          </p:cNvPr>
          <p:cNvSpPr>
            <a:spLocks noChangeArrowheads="1"/>
          </p:cNvSpPr>
          <p:nvPr/>
        </p:nvSpPr>
        <p:spPr bwMode="auto">
          <a:xfrm>
            <a:off x="6870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graphicFrame>
        <p:nvGraphicFramePr>
          <p:cNvPr id="24672" name="Object 12">
            <a:extLst>
              <a:ext uri="{FF2B5EF4-FFF2-40B4-BE49-F238E27FC236}">
                <a16:creationId xmlns:a16="http://schemas.microsoft.com/office/drawing/2014/main" id="{DA28EAD5-F462-4950-B81B-4CF8FC542FD7}"/>
              </a:ext>
            </a:extLst>
          </p:cNvPr>
          <p:cNvGraphicFramePr>
            <a:graphicFrameLocks noChangeAspect="1"/>
          </p:cNvGraphicFramePr>
          <p:nvPr/>
        </p:nvGraphicFramePr>
        <p:xfrm>
          <a:off x="6883400" y="3949701"/>
          <a:ext cx="325438" cy="461963"/>
        </p:xfrm>
        <a:graphic>
          <a:graphicData uri="http://schemas.openxmlformats.org/presentationml/2006/ole">
            <mc:AlternateContent xmlns:mc="http://schemas.openxmlformats.org/markup-compatibility/2006">
              <mc:Choice xmlns:v="urn:schemas-microsoft-com:vml" Requires="v">
                <p:oleObj name="方程式" r:id="rId3" imgW="3505200" imgH="4978400" progId="Equation.3">
                  <p:embed/>
                </p:oleObj>
              </mc:Choice>
              <mc:Fallback>
                <p:oleObj name="方程式" r:id="rId3" imgW="3505200" imgH="4978400" progId="Equation.3">
                  <p:embed/>
                  <p:pic>
                    <p:nvPicPr>
                      <p:cNvPr id="24672" name="Object 12">
                        <a:extLst>
                          <a:ext uri="{FF2B5EF4-FFF2-40B4-BE49-F238E27FC236}">
                            <a16:creationId xmlns:a16="http://schemas.microsoft.com/office/drawing/2014/main" id="{DA28EAD5-F462-4950-B81B-4CF8FC542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400" y="3949701"/>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73" name="Object 12">
            <a:extLst>
              <a:ext uri="{FF2B5EF4-FFF2-40B4-BE49-F238E27FC236}">
                <a16:creationId xmlns:a16="http://schemas.microsoft.com/office/drawing/2014/main" id="{2FB684A9-AE73-4FCD-A4E3-AE3C1D9412B0}"/>
              </a:ext>
            </a:extLst>
          </p:cNvPr>
          <p:cNvGraphicFramePr>
            <a:graphicFrameLocks noChangeAspect="1"/>
          </p:cNvGraphicFramePr>
          <p:nvPr/>
        </p:nvGraphicFramePr>
        <p:xfrm>
          <a:off x="6888164" y="4533901"/>
          <a:ext cx="352425" cy="461963"/>
        </p:xfrm>
        <a:graphic>
          <a:graphicData uri="http://schemas.openxmlformats.org/presentationml/2006/ole">
            <mc:AlternateContent xmlns:mc="http://schemas.openxmlformats.org/markup-compatibility/2006">
              <mc:Choice xmlns:v="urn:schemas-microsoft-com:vml" Requires="v">
                <p:oleObj name="方程式" r:id="rId5" imgW="3797300" imgH="4978400" progId="Equation.3">
                  <p:embed/>
                </p:oleObj>
              </mc:Choice>
              <mc:Fallback>
                <p:oleObj name="方程式" r:id="rId5" imgW="3797300" imgH="4978400" progId="Equation.3">
                  <p:embed/>
                  <p:pic>
                    <p:nvPicPr>
                      <p:cNvPr id="24673" name="Object 12">
                        <a:extLst>
                          <a:ext uri="{FF2B5EF4-FFF2-40B4-BE49-F238E27FC236}">
                            <a16:creationId xmlns:a16="http://schemas.microsoft.com/office/drawing/2014/main" id="{2FB684A9-AE73-4FCD-A4E3-AE3C1D941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164" y="4533901"/>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a:extLst>
              <a:ext uri="{FF2B5EF4-FFF2-40B4-BE49-F238E27FC236}">
                <a16:creationId xmlns:a16="http://schemas.microsoft.com/office/drawing/2014/main" id="{8BCB75EC-8F5F-493B-AFDB-ED87D3790F42}"/>
              </a:ext>
            </a:extLst>
          </p:cNvPr>
          <p:cNvSpPr>
            <a:spLocks noChangeArrowheads="1"/>
          </p:cNvSpPr>
          <p:nvPr/>
        </p:nvSpPr>
        <p:spPr bwMode="auto">
          <a:xfrm>
            <a:off x="8350251" y="3870326"/>
            <a:ext cx="746125" cy="2676525"/>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a:solidFill>
                <a:schemeClr val="dk1"/>
              </a:solidFill>
              <a:latin typeface="+mn-lt"/>
              <a:ea typeface="+mn-ea"/>
            </a:endParaRPr>
          </a:p>
        </p:txBody>
      </p:sp>
      <p:sp>
        <p:nvSpPr>
          <p:cNvPr id="18" name="橢圓 45">
            <a:extLst>
              <a:ext uri="{FF2B5EF4-FFF2-40B4-BE49-F238E27FC236}">
                <a16:creationId xmlns:a16="http://schemas.microsoft.com/office/drawing/2014/main" id="{89EB90E7-A68C-499F-84BD-0F653CE4D9BE}"/>
              </a:ext>
            </a:extLst>
          </p:cNvPr>
          <p:cNvSpPr>
            <a:spLocks noChangeArrowheads="1"/>
          </p:cNvSpPr>
          <p:nvPr/>
        </p:nvSpPr>
        <p:spPr bwMode="auto">
          <a:xfrm>
            <a:off x="8458201" y="3886201"/>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19" name="橢圓 46">
            <a:extLst>
              <a:ext uri="{FF2B5EF4-FFF2-40B4-BE49-F238E27FC236}">
                <a16:creationId xmlns:a16="http://schemas.microsoft.com/office/drawing/2014/main" id="{C2ECBEF0-6484-4E6B-93CC-A4B3E1D62616}"/>
              </a:ext>
            </a:extLst>
          </p:cNvPr>
          <p:cNvSpPr>
            <a:spLocks noChangeArrowheads="1"/>
          </p:cNvSpPr>
          <p:nvPr/>
        </p:nvSpPr>
        <p:spPr bwMode="auto">
          <a:xfrm>
            <a:off x="8450264"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20" name="橢圓 47">
            <a:extLst>
              <a:ext uri="{FF2B5EF4-FFF2-40B4-BE49-F238E27FC236}">
                <a16:creationId xmlns:a16="http://schemas.microsoft.com/office/drawing/2014/main" id="{94AB8142-02FC-49FC-9B65-C50591C3D009}"/>
              </a:ext>
            </a:extLst>
          </p:cNvPr>
          <p:cNvSpPr>
            <a:spLocks noChangeArrowheads="1"/>
          </p:cNvSpPr>
          <p:nvPr/>
        </p:nvSpPr>
        <p:spPr bwMode="auto">
          <a:xfrm>
            <a:off x="8437564" y="5888039"/>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sp>
        <p:nvSpPr>
          <p:cNvPr id="24678" name="文字方塊 48">
            <a:extLst>
              <a:ext uri="{FF2B5EF4-FFF2-40B4-BE49-F238E27FC236}">
                <a16:creationId xmlns:a16="http://schemas.microsoft.com/office/drawing/2014/main" id="{88764C1D-20BD-4055-A9B4-391EBABFDEA9}"/>
              </a:ext>
            </a:extLst>
          </p:cNvPr>
          <p:cNvSpPr txBox="1">
            <a:spLocks noChangeArrowheads="1"/>
          </p:cNvSpPr>
          <p:nvPr/>
        </p:nvSpPr>
        <p:spPr bwMode="auto">
          <a:xfrm rot="5400000">
            <a:off x="8435976" y="5095072"/>
            <a:ext cx="768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a:t>
            </a:r>
            <a:endParaRPr lang="zh-TW" altLang="en-US" sz="2800"/>
          </a:p>
        </p:txBody>
      </p:sp>
      <p:sp>
        <p:nvSpPr>
          <p:cNvPr id="22" name="矩形 49">
            <a:extLst>
              <a:ext uri="{FF2B5EF4-FFF2-40B4-BE49-F238E27FC236}">
                <a16:creationId xmlns:a16="http://schemas.microsoft.com/office/drawing/2014/main" id="{95D5CD98-4BFB-45C8-8E6B-A4F9E86634B7}"/>
              </a:ext>
            </a:extLst>
          </p:cNvPr>
          <p:cNvSpPr>
            <a:spLocks noChangeArrowheads="1"/>
          </p:cNvSpPr>
          <p:nvPr/>
        </p:nvSpPr>
        <p:spPr bwMode="auto">
          <a:xfrm>
            <a:off x="6873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latin typeface="+mn-lt"/>
              <a:ea typeface="+mn-ea"/>
            </a:endParaRPr>
          </a:p>
        </p:txBody>
      </p:sp>
      <p:graphicFrame>
        <p:nvGraphicFramePr>
          <p:cNvPr id="24680" name="Object 12">
            <a:extLst>
              <a:ext uri="{FF2B5EF4-FFF2-40B4-BE49-F238E27FC236}">
                <a16:creationId xmlns:a16="http://schemas.microsoft.com/office/drawing/2014/main" id="{98A64D18-369B-4A17-9242-43461D9711C2}"/>
              </a:ext>
            </a:extLst>
          </p:cNvPr>
          <p:cNvGraphicFramePr>
            <a:graphicFrameLocks noChangeAspect="1"/>
          </p:cNvGraphicFramePr>
          <p:nvPr/>
        </p:nvGraphicFramePr>
        <p:xfrm>
          <a:off x="6843713" y="5918200"/>
          <a:ext cx="461962" cy="488950"/>
        </p:xfrm>
        <a:graphic>
          <a:graphicData uri="http://schemas.openxmlformats.org/presentationml/2006/ole">
            <mc:AlternateContent xmlns:mc="http://schemas.openxmlformats.org/markup-compatibility/2006">
              <mc:Choice xmlns:v="urn:schemas-microsoft-com:vml" Requires="v">
                <p:oleObj name="方程式" r:id="rId7" imgW="4978400" imgH="5270500" progId="Equation.3">
                  <p:embed/>
                </p:oleObj>
              </mc:Choice>
              <mc:Fallback>
                <p:oleObj name="方程式" r:id="rId7" imgW="4978400" imgH="5270500" progId="Equation.3">
                  <p:embed/>
                  <p:pic>
                    <p:nvPicPr>
                      <p:cNvPr id="24680" name="Object 12">
                        <a:extLst>
                          <a:ext uri="{FF2B5EF4-FFF2-40B4-BE49-F238E27FC236}">
                            <a16:creationId xmlns:a16="http://schemas.microsoft.com/office/drawing/2014/main" id="{98A64D18-369B-4A17-9242-43461D971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3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81" name="文字方塊 51">
            <a:extLst>
              <a:ext uri="{FF2B5EF4-FFF2-40B4-BE49-F238E27FC236}">
                <a16:creationId xmlns:a16="http://schemas.microsoft.com/office/drawing/2014/main" id="{0689CEA7-3C40-4693-8CB9-48E683397260}"/>
              </a:ext>
            </a:extLst>
          </p:cNvPr>
          <p:cNvSpPr txBox="1">
            <a:spLocks noChangeArrowheads="1"/>
          </p:cNvSpPr>
          <p:nvPr/>
        </p:nvSpPr>
        <p:spPr bwMode="auto">
          <a:xfrm rot="5400000">
            <a:off x="6765132" y="5044272"/>
            <a:ext cx="768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a:t>
            </a:r>
            <a:endParaRPr lang="zh-TW" altLang="en-US" sz="2800"/>
          </a:p>
        </p:txBody>
      </p:sp>
      <p:cxnSp>
        <p:nvCxnSpPr>
          <p:cNvPr id="25" name="直線單箭頭接點 52">
            <a:extLst>
              <a:ext uri="{FF2B5EF4-FFF2-40B4-BE49-F238E27FC236}">
                <a16:creationId xmlns:a16="http://schemas.microsoft.com/office/drawing/2014/main" id="{DF61FBFF-B4B1-4BC8-9B82-EFA9130735F7}"/>
              </a:ext>
            </a:extLst>
          </p:cNvPr>
          <p:cNvCxnSpPr>
            <a:endCxn id="18" idx="2"/>
          </p:cNvCxnSpPr>
          <p:nvPr/>
        </p:nvCxnSpPr>
        <p:spPr>
          <a:xfrm flipV="1">
            <a:off x="7219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id="{13092E07-12F0-47E8-95D8-FCCD455F6903}"/>
              </a:ext>
            </a:extLst>
          </p:cNvPr>
          <p:cNvCxnSpPr>
            <a:stCxn id="14" idx="3"/>
            <a:endCxn id="19" idx="2"/>
          </p:cNvCxnSpPr>
          <p:nvPr/>
        </p:nvCxnSpPr>
        <p:spPr>
          <a:xfrm>
            <a:off x="7213601"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a:extLst>
              <a:ext uri="{FF2B5EF4-FFF2-40B4-BE49-F238E27FC236}">
                <a16:creationId xmlns:a16="http://schemas.microsoft.com/office/drawing/2014/main" id="{DBCE1706-0EC6-447C-8389-9FB82F9A7A2C}"/>
              </a:ext>
            </a:extLst>
          </p:cNvPr>
          <p:cNvCxnSpPr>
            <a:stCxn id="14" idx="3"/>
            <a:endCxn id="20" idx="2"/>
          </p:cNvCxnSpPr>
          <p:nvPr/>
        </p:nvCxnSpPr>
        <p:spPr>
          <a:xfrm>
            <a:off x="7213601" y="4216401"/>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a:extLst>
              <a:ext uri="{FF2B5EF4-FFF2-40B4-BE49-F238E27FC236}">
                <a16:creationId xmlns:a16="http://schemas.microsoft.com/office/drawing/2014/main" id="{26E01EFF-CCD9-40B8-A269-9F441C6EE1A2}"/>
              </a:ext>
            </a:extLst>
          </p:cNvPr>
          <p:cNvCxnSpPr>
            <a:endCxn id="18" idx="2"/>
          </p:cNvCxnSpPr>
          <p:nvPr/>
        </p:nvCxnSpPr>
        <p:spPr>
          <a:xfrm flipV="1">
            <a:off x="7251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a:extLst>
              <a:ext uri="{FF2B5EF4-FFF2-40B4-BE49-F238E27FC236}">
                <a16:creationId xmlns:a16="http://schemas.microsoft.com/office/drawing/2014/main" id="{5F4F818E-444A-426B-9A54-E750C74285B7}"/>
              </a:ext>
            </a:extLst>
          </p:cNvPr>
          <p:cNvCxnSpPr>
            <a:stCxn id="13" idx="3"/>
            <a:endCxn id="19" idx="2"/>
          </p:cNvCxnSpPr>
          <p:nvPr/>
        </p:nvCxnSpPr>
        <p:spPr>
          <a:xfrm>
            <a:off x="7207251"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a:extLst>
              <a:ext uri="{FF2B5EF4-FFF2-40B4-BE49-F238E27FC236}">
                <a16:creationId xmlns:a16="http://schemas.microsoft.com/office/drawing/2014/main" id="{1FAD23BB-1E45-4933-876A-50A4A82349A6}"/>
              </a:ext>
            </a:extLst>
          </p:cNvPr>
          <p:cNvCxnSpPr>
            <a:stCxn id="13" idx="3"/>
            <a:endCxn id="20" idx="2"/>
          </p:cNvCxnSpPr>
          <p:nvPr/>
        </p:nvCxnSpPr>
        <p:spPr>
          <a:xfrm>
            <a:off x="7207251" y="4787901"/>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a:extLst>
              <a:ext uri="{FF2B5EF4-FFF2-40B4-BE49-F238E27FC236}">
                <a16:creationId xmlns:a16="http://schemas.microsoft.com/office/drawing/2014/main" id="{CB0F1B87-C3A0-4471-8971-0EB10030B2BB}"/>
              </a:ext>
            </a:extLst>
          </p:cNvPr>
          <p:cNvCxnSpPr>
            <a:endCxn id="18" idx="2"/>
          </p:cNvCxnSpPr>
          <p:nvPr/>
        </p:nvCxnSpPr>
        <p:spPr>
          <a:xfrm flipV="1">
            <a:off x="7316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a:extLst>
              <a:ext uri="{FF2B5EF4-FFF2-40B4-BE49-F238E27FC236}">
                <a16:creationId xmlns:a16="http://schemas.microsoft.com/office/drawing/2014/main" id="{916F55C6-3F4E-439E-8861-FF861D073D4C}"/>
              </a:ext>
            </a:extLst>
          </p:cNvPr>
          <p:cNvCxnSpPr>
            <a:endCxn id="19" idx="2"/>
          </p:cNvCxnSpPr>
          <p:nvPr/>
        </p:nvCxnSpPr>
        <p:spPr>
          <a:xfrm flipV="1">
            <a:off x="7305675" y="4946651"/>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a:extLst>
              <a:ext uri="{FF2B5EF4-FFF2-40B4-BE49-F238E27FC236}">
                <a16:creationId xmlns:a16="http://schemas.microsoft.com/office/drawing/2014/main" id="{DF223D1C-ECB0-4DA8-90EA-C3E9C0DF6656}"/>
              </a:ext>
            </a:extLst>
          </p:cNvPr>
          <p:cNvCxnSpPr>
            <a:endCxn id="20" idx="2"/>
          </p:cNvCxnSpPr>
          <p:nvPr/>
        </p:nvCxnSpPr>
        <p:spPr>
          <a:xfrm>
            <a:off x="7305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a:extLst>
              <a:ext uri="{FF2B5EF4-FFF2-40B4-BE49-F238E27FC236}">
                <a16:creationId xmlns:a16="http://schemas.microsoft.com/office/drawing/2014/main" id="{BFBF4322-84ED-4AE5-9426-0B209C01811F}"/>
              </a:ext>
            </a:extLst>
          </p:cNvPr>
          <p:cNvGraphicFramePr>
            <a:graphicFrameLocks/>
          </p:cNvGraphicFramePr>
          <p:nvPr/>
        </p:nvGraphicFramePr>
        <p:xfrm>
          <a:off x="4856163" y="427513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24742" name="矩形 68">
            <a:extLst>
              <a:ext uri="{FF2B5EF4-FFF2-40B4-BE49-F238E27FC236}">
                <a16:creationId xmlns:a16="http://schemas.microsoft.com/office/drawing/2014/main" id="{07DE34F6-5EE1-4983-91A8-8C5BB246EAC8}"/>
              </a:ext>
            </a:extLst>
          </p:cNvPr>
          <p:cNvSpPr>
            <a:spLocks noChangeArrowheads="1"/>
          </p:cNvSpPr>
          <p:nvPr/>
        </p:nvSpPr>
        <p:spPr bwMode="auto">
          <a:xfrm>
            <a:off x="670610" y="336133"/>
            <a:ext cx="66461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3200" b="1" i="1" u="sng" dirty="0"/>
              <a:t>Convolution </a:t>
            </a:r>
            <a:r>
              <a:rPr lang="en-US" altLang="zh-TW" sz="3200" b="1" i="1" u="sng" dirty="0" err="1"/>
              <a:t>v.s</a:t>
            </a:r>
            <a:r>
              <a:rPr lang="en-US" altLang="zh-TW" sz="3200" b="1" i="1" u="sng" dirty="0"/>
              <a:t>. Fully Connected</a:t>
            </a:r>
            <a:endParaRPr lang="zh-TW" altLang="en-US" sz="3200" b="1" i="1" u="sng" dirty="0"/>
          </a:p>
        </p:txBody>
      </p:sp>
      <p:sp>
        <p:nvSpPr>
          <p:cNvPr id="24743" name="文字方塊 69">
            <a:extLst>
              <a:ext uri="{FF2B5EF4-FFF2-40B4-BE49-F238E27FC236}">
                <a16:creationId xmlns:a16="http://schemas.microsoft.com/office/drawing/2014/main" id="{26BB77F8-FE58-4621-91B7-AE16E909195A}"/>
              </a:ext>
            </a:extLst>
          </p:cNvPr>
          <p:cNvSpPr txBox="1">
            <a:spLocks noChangeArrowheads="1"/>
          </p:cNvSpPr>
          <p:nvPr/>
        </p:nvSpPr>
        <p:spPr bwMode="auto">
          <a:xfrm>
            <a:off x="3000375" y="4687889"/>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Fully-connected</a:t>
            </a:r>
            <a:endParaRPr lang="zh-TW" altLang="en-US" sz="2800"/>
          </a:p>
        </p:txBody>
      </p:sp>
      <p:sp>
        <p:nvSpPr>
          <p:cNvPr id="37" name="矩形 71">
            <a:extLst>
              <a:ext uri="{FF2B5EF4-FFF2-40B4-BE49-F238E27FC236}">
                <a16:creationId xmlns:a16="http://schemas.microsoft.com/office/drawing/2014/main" id="{C2DBE84E-D171-4183-B4A7-537802068ACB}"/>
              </a:ext>
            </a:extLst>
          </p:cNvPr>
          <p:cNvSpPr/>
          <p:nvPr/>
        </p:nvSpPr>
        <p:spPr>
          <a:xfrm>
            <a:off x="8256589"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8" name="矩形 72">
            <a:extLst>
              <a:ext uri="{FF2B5EF4-FFF2-40B4-BE49-F238E27FC236}">
                <a16:creationId xmlns:a16="http://schemas.microsoft.com/office/drawing/2014/main" id="{F1CC341B-97D7-428C-B99E-69867C0D0B46}"/>
              </a:ext>
            </a:extLst>
          </p:cNvPr>
          <p:cNvSpPr/>
          <p:nvPr/>
        </p:nvSpPr>
        <p:spPr>
          <a:xfrm>
            <a:off x="7191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39" name="Picture 38">
            <a:extLst>
              <a:ext uri="{FF2B5EF4-FFF2-40B4-BE49-F238E27FC236}">
                <a16:creationId xmlns:a16="http://schemas.microsoft.com/office/drawing/2014/main" id="{C0EFEA95-83DA-427F-A7BB-6A4004C751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7B312E43-D7B2-4472-B299-C884338A66B7}"/>
              </a:ext>
            </a:extLst>
          </p:cNvPr>
          <p:cNvGraphicFramePr>
            <a:graphicFrameLocks/>
          </p:cNvGraphicFramePr>
          <p:nvPr/>
        </p:nvGraphicFramePr>
        <p:xfrm>
          <a:off x="1924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5652" name="文字方塊 4">
            <a:extLst>
              <a:ext uri="{FF2B5EF4-FFF2-40B4-BE49-F238E27FC236}">
                <a16:creationId xmlns:a16="http://schemas.microsoft.com/office/drawing/2014/main" id="{929904A3-F403-44A3-9C46-8871CC3A74F1}"/>
              </a:ext>
            </a:extLst>
          </p:cNvPr>
          <p:cNvSpPr txBox="1">
            <a:spLocks noChangeArrowheads="1"/>
          </p:cNvSpPr>
          <p:nvPr/>
        </p:nvSpPr>
        <p:spPr bwMode="auto">
          <a:xfrm>
            <a:off x="2232026"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6" name="表格 5">
            <a:extLst>
              <a:ext uri="{FF2B5EF4-FFF2-40B4-BE49-F238E27FC236}">
                <a16:creationId xmlns:a16="http://schemas.microsoft.com/office/drawing/2014/main" id="{9ED8F04A-9F35-464D-BC93-E3095B150CDE}"/>
              </a:ext>
            </a:extLst>
          </p:cNvPr>
          <p:cNvGraphicFramePr>
            <a:graphicFrameLocks noGrp="1"/>
          </p:cNvGraphicFramePr>
          <p:nvPr/>
        </p:nvGraphicFramePr>
        <p:xfrm>
          <a:off x="1924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a:extLst>
              <a:ext uri="{FF2B5EF4-FFF2-40B4-BE49-F238E27FC236}">
                <a16:creationId xmlns:a16="http://schemas.microsoft.com/office/drawing/2014/main" id="{C5DD40BA-D26F-45F3-B7C2-0FEF420A003E}"/>
              </a:ext>
            </a:extLst>
          </p:cNvPr>
          <p:cNvSpPr txBox="1">
            <a:spLocks noChangeArrowheads="1"/>
          </p:cNvSpPr>
          <p:nvPr/>
        </p:nvSpPr>
        <p:spPr bwMode="auto">
          <a:xfrm>
            <a:off x="3370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8" name="矩形 7">
            <a:extLst>
              <a:ext uri="{FF2B5EF4-FFF2-40B4-BE49-F238E27FC236}">
                <a16:creationId xmlns:a16="http://schemas.microsoft.com/office/drawing/2014/main" id="{1EB7E286-FBD3-4EAB-9894-79E813DCBDA8}"/>
              </a:ext>
            </a:extLst>
          </p:cNvPr>
          <p:cNvSpPr/>
          <p:nvPr/>
        </p:nvSpPr>
        <p:spPr>
          <a:xfrm>
            <a:off x="1924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9" name="圖片 31">
            <a:extLst>
              <a:ext uri="{FF2B5EF4-FFF2-40B4-BE49-F238E27FC236}">
                <a16:creationId xmlns:a16="http://schemas.microsoft.com/office/drawing/2014/main" id="{123CA525-C1C8-4A28-822D-68A769EEA7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0376" y="1196976"/>
            <a:ext cx="2239963" cy="22272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a:extLst>
              <a:ext uri="{FF2B5EF4-FFF2-40B4-BE49-F238E27FC236}">
                <a16:creationId xmlns:a16="http://schemas.microsoft.com/office/drawing/2014/main" id="{BBEE8C3A-6649-4861-9E07-F4A1689E6F6C}"/>
              </a:ext>
            </a:extLst>
          </p:cNvPr>
          <p:cNvCxnSpPr/>
          <p:nvPr/>
        </p:nvCxnSpPr>
        <p:spPr>
          <a:xfrm>
            <a:off x="3546476" y="838201"/>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a:extLst>
              <a:ext uri="{FF2B5EF4-FFF2-40B4-BE49-F238E27FC236}">
                <a16:creationId xmlns:a16="http://schemas.microsoft.com/office/drawing/2014/main" id="{76DED536-6A2C-4CFF-BF44-F3B16C803A71}"/>
              </a:ext>
            </a:extLst>
          </p:cNvPr>
          <p:cNvCxnSpPr/>
          <p:nvPr/>
        </p:nvCxnSpPr>
        <p:spPr>
          <a:xfrm flipV="1">
            <a:off x="3363914"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a:extLst>
              <a:ext uri="{FF2B5EF4-FFF2-40B4-BE49-F238E27FC236}">
                <a16:creationId xmlns:a16="http://schemas.microsoft.com/office/drawing/2014/main" id="{635309B2-79B6-4454-864B-982A16D586F7}"/>
              </a:ext>
            </a:extLst>
          </p:cNvPr>
          <p:cNvSpPr txBox="1">
            <a:spLocks noChangeArrowheads="1"/>
          </p:cNvSpPr>
          <p:nvPr/>
        </p:nvSpPr>
        <p:spPr bwMode="auto">
          <a:xfrm>
            <a:off x="6969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a:t>
            </a:r>
            <a:endParaRPr lang="zh-TW" altLang="en-US"/>
          </a:p>
        </p:txBody>
      </p:sp>
      <p:sp>
        <p:nvSpPr>
          <p:cNvPr id="13" name="文字方塊 38">
            <a:extLst>
              <a:ext uri="{FF2B5EF4-FFF2-40B4-BE49-F238E27FC236}">
                <a16:creationId xmlns:a16="http://schemas.microsoft.com/office/drawing/2014/main" id="{FCF379C2-FAA0-4EAE-8C02-0DD732E765A6}"/>
              </a:ext>
            </a:extLst>
          </p:cNvPr>
          <p:cNvSpPr txBox="1">
            <a:spLocks noChangeArrowheads="1"/>
          </p:cNvSpPr>
          <p:nvPr/>
        </p:nvSpPr>
        <p:spPr bwMode="auto">
          <a:xfrm>
            <a:off x="6969125" y="511176"/>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2</a:t>
            </a:r>
            <a:endParaRPr lang="zh-TW" altLang="en-US"/>
          </a:p>
        </p:txBody>
      </p:sp>
      <p:sp>
        <p:nvSpPr>
          <p:cNvPr id="14" name="文字方塊 39">
            <a:extLst>
              <a:ext uri="{FF2B5EF4-FFF2-40B4-BE49-F238E27FC236}">
                <a16:creationId xmlns:a16="http://schemas.microsoft.com/office/drawing/2014/main" id="{015AB638-F5E9-48C8-B5EB-96FA2AFE8C29}"/>
              </a:ext>
            </a:extLst>
          </p:cNvPr>
          <p:cNvSpPr txBox="1">
            <a:spLocks noChangeArrowheads="1"/>
          </p:cNvSpPr>
          <p:nvPr/>
        </p:nvSpPr>
        <p:spPr bwMode="auto">
          <a:xfrm>
            <a:off x="6969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3</a:t>
            </a:r>
            <a:endParaRPr lang="zh-TW" altLang="en-US"/>
          </a:p>
        </p:txBody>
      </p:sp>
      <p:sp>
        <p:nvSpPr>
          <p:cNvPr id="15" name="文字方塊 40">
            <a:extLst>
              <a:ext uri="{FF2B5EF4-FFF2-40B4-BE49-F238E27FC236}">
                <a16:creationId xmlns:a16="http://schemas.microsoft.com/office/drawing/2014/main" id="{87FF11CA-870D-47CD-AEFE-B8BDFC631042}"/>
              </a:ext>
            </a:extLst>
          </p:cNvPr>
          <p:cNvSpPr txBox="1">
            <a:spLocks noChangeArrowheads="1"/>
          </p:cNvSpPr>
          <p:nvPr/>
        </p:nvSpPr>
        <p:spPr bwMode="auto">
          <a:xfrm rot="5400000">
            <a:off x="6832601"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17" name="文字方塊 42">
            <a:extLst>
              <a:ext uri="{FF2B5EF4-FFF2-40B4-BE49-F238E27FC236}">
                <a16:creationId xmlns:a16="http://schemas.microsoft.com/office/drawing/2014/main" id="{DE7C9718-1D67-413A-B1BC-24B1C020FB4E}"/>
              </a:ext>
            </a:extLst>
          </p:cNvPr>
          <p:cNvSpPr txBox="1">
            <a:spLocks noChangeArrowheads="1"/>
          </p:cNvSpPr>
          <p:nvPr/>
        </p:nvSpPr>
        <p:spPr bwMode="auto">
          <a:xfrm>
            <a:off x="6985000" y="2701926"/>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8</a:t>
            </a:r>
            <a:endParaRPr lang="zh-TW" altLang="en-US"/>
          </a:p>
        </p:txBody>
      </p:sp>
      <p:sp>
        <p:nvSpPr>
          <p:cNvPr id="18" name="文字方塊 43">
            <a:extLst>
              <a:ext uri="{FF2B5EF4-FFF2-40B4-BE49-F238E27FC236}">
                <a16:creationId xmlns:a16="http://schemas.microsoft.com/office/drawing/2014/main" id="{CE967DA8-BD52-4D98-9DF7-E5B9E4ABA646}"/>
              </a:ext>
            </a:extLst>
          </p:cNvPr>
          <p:cNvSpPr txBox="1">
            <a:spLocks noChangeArrowheads="1"/>
          </p:cNvSpPr>
          <p:nvPr/>
        </p:nvSpPr>
        <p:spPr bwMode="auto">
          <a:xfrm>
            <a:off x="6985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9</a:t>
            </a:r>
            <a:endParaRPr lang="zh-TW" altLang="en-US"/>
          </a:p>
        </p:txBody>
      </p:sp>
      <p:sp>
        <p:nvSpPr>
          <p:cNvPr id="19" name="文字方塊 44">
            <a:extLst>
              <a:ext uri="{FF2B5EF4-FFF2-40B4-BE49-F238E27FC236}">
                <a16:creationId xmlns:a16="http://schemas.microsoft.com/office/drawing/2014/main" id="{E21307AF-C312-4884-A968-A7F15EC46C59}"/>
              </a:ext>
            </a:extLst>
          </p:cNvPr>
          <p:cNvSpPr txBox="1">
            <a:spLocks noChangeArrowheads="1"/>
          </p:cNvSpPr>
          <p:nvPr/>
        </p:nvSpPr>
        <p:spPr bwMode="auto">
          <a:xfrm rot="5400000">
            <a:off x="6970713" y="3987801"/>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20" name="文字方塊 45">
            <a:extLst>
              <a:ext uri="{FF2B5EF4-FFF2-40B4-BE49-F238E27FC236}">
                <a16:creationId xmlns:a16="http://schemas.microsoft.com/office/drawing/2014/main" id="{D54A0069-4FBF-43F5-B59C-879E47D11739}"/>
              </a:ext>
            </a:extLst>
          </p:cNvPr>
          <p:cNvSpPr txBox="1">
            <a:spLocks noChangeArrowheads="1"/>
          </p:cNvSpPr>
          <p:nvPr/>
        </p:nvSpPr>
        <p:spPr bwMode="auto">
          <a:xfrm>
            <a:off x="6826250" y="4438651"/>
            <a:ext cx="522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dirty="0"/>
              <a:t>13</a:t>
            </a:r>
            <a:endParaRPr lang="zh-TW" altLang="en-US" sz="1800" dirty="0"/>
          </a:p>
        </p:txBody>
      </p:sp>
      <p:sp>
        <p:nvSpPr>
          <p:cNvPr id="21" name="文字方塊 46">
            <a:extLst>
              <a:ext uri="{FF2B5EF4-FFF2-40B4-BE49-F238E27FC236}">
                <a16:creationId xmlns:a16="http://schemas.microsoft.com/office/drawing/2014/main" id="{1A03C63B-1423-4BBD-9A22-4B3D8A91C40E}"/>
              </a:ext>
            </a:extLst>
          </p:cNvPr>
          <p:cNvSpPr txBox="1">
            <a:spLocks noChangeArrowheads="1"/>
          </p:cNvSpPr>
          <p:nvPr/>
        </p:nvSpPr>
        <p:spPr bwMode="auto">
          <a:xfrm>
            <a:off x="6819901" y="4902201"/>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14</a:t>
            </a:r>
            <a:endParaRPr lang="zh-TW" altLang="en-US" dirty="0"/>
          </a:p>
        </p:txBody>
      </p:sp>
      <p:sp>
        <p:nvSpPr>
          <p:cNvPr id="22" name="文字方塊 47">
            <a:extLst>
              <a:ext uri="{FF2B5EF4-FFF2-40B4-BE49-F238E27FC236}">
                <a16:creationId xmlns:a16="http://schemas.microsoft.com/office/drawing/2014/main" id="{754EB43C-B784-4BF3-A297-3CCE2E1156B5}"/>
              </a:ext>
            </a:extLst>
          </p:cNvPr>
          <p:cNvSpPr txBox="1">
            <a:spLocks noChangeArrowheads="1"/>
          </p:cNvSpPr>
          <p:nvPr/>
        </p:nvSpPr>
        <p:spPr bwMode="auto">
          <a:xfrm>
            <a:off x="6819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15</a:t>
            </a:r>
            <a:endParaRPr lang="zh-TW" altLang="en-US"/>
          </a:p>
        </p:txBody>
      </p:sp>
      <p:sp>
        <p:nvSpPr>
          <p:cNvPr id="23" name="文字方塊 48">
            <a:extLst>
              <a:ext uri="{FF2B5EF4-FFF2-40B4-BE49-F238E27FC236}">
                <a16:creationId xmlns:a16="http://schemas.microsoft.com/office/drawing/2014/main" id="{7AB2EC0D-F058-48E6-9650-30F26A81BA4F}"/>
              </a:ext>
            </a:extLst>
          </p:cNvPr>
          <p:cNvSpPr txBox="1">
            <a:spLocks noChangeArrowheads="1"/>
          </p:cNvSpPr>
          <p:nvPr/>
        </p:nvSpPr>
        <p:spPr bwMode="auto">
          <a:xfrm rot="5400000">
            <a:off x="7019132" y="6217445"/>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24" name="文字方塊 49">
            <a:extLst>
              <a:ext uri="{FF2B5EF4-FFF2-40B4-BE49-F238E27FC236}">
                <a16:creationId xmlns:a16="http://schemas.microsoft.com/office/drawing/2014/main" id="{55817AC2-D802-480E-AB6C-07DCB427735F}"/>
              </a:ext>
            </a:extLst>
          </p:cNvPr>
          <p:cNvSpPr txBox="1">
            <a:spLocks noChangeArrowheads="1"/>
          </p:cNvSpPr>
          <p:nvPr/>
        </p:nvSpPr>
        <p:spPr bwMode="auto">
          <a:xfrm>
            <a:off x="8020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p>
            <a:pPr>
              <a:defRPr/>
            </a:pPr>
            <a:r>
              <a:rPr lang="en-US" altLang="zh-TW" sz="2400" dirty="0">
                <a:solidFill>
                  <a:schemeClr val="dk1"/>
                </a:solidFill>
                <a:latin typeface="+mn-lt"/>
              </a:rPr>
              <a:t>Only connect to 9 inputs, not fully connected</a:t>
            </a:r>
            <a:endParaRPr lang="zh-TW" altLang="en-US" sz="2400" dirty="0">
              <a:solidFill>
                <a:schemeClr val="dk1"/>
              </a:solidFill>
              <a:latin typeface="+mn-lt"/>
            </a:endParaRPr>
          </a:p>
        </p:txBody>
      </p:sp>
      <p:sp>
        <p:nvSpPr>
          <p:cNvPr id="25" name="文字方塊 50">
            <a:extLst>
              <a:ext uri="{FF2B5EF4-FFF2-40B4-BE49-F238E27FC236}">
                <a16:creationId xmlns:a16="http://schemas.microsoft.com/office/drawing/2014/main" id="{87BB1CA6-BF3E-4C60-8608-5F83DF4282FB}"/>
              </a:ext>
            </a:extLst>
          </p:cNvPr>
          <p:cNvSpPr txBox="1">
            <a:spLocks noChangeArrowheads="1"/>
          </p:cNvSpPr>
          <p:nvPr/>
        </p:nvSpPr>
        <p:spPr bwMode="auto">
          <a:xfrm>
            <a:off x="6978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4:</a:t>
            </a:r>
            <a:endParaRPr lang="zh-TW" altLang="en-US"/>
          </a:p>
        </p:txBody>
      </p:sp>
      <p:sp>
        <p:nvSpPr>
          <p:cNvPr id="26" name="文字方塊 51">
            <a:extLst>
              <a:ext uri="{FF2B5EF4-FFF2-40B4-BE49-F238E27FC236}">
                <a16:creationId xmlns:a16="http://schemas.microsoft.com/office/drawing/2014/main" id="{8518EE74-5F10-469A-8B30-ABAA3339245B}"/>
              </a:ext>
            </a:extLst>
          </p:cNvPr>
          <p:cNvSpPr txBox="1">
            <a:spLocks noChangeArrowheads="1"/>
          </p:cNvSpPr>
          <p:nvPr/>
        </p:nvSpPr>
        <p:spPr bwMode="auto">
          <a:xfrm>
            <a:off x="6753226" y="3562351"/>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a:t>10:</a:t>
            </a:r>
            <a:endParaRPr lang="zh-TW" altLang="en-US"/>
          </a:p>
        </p:txBody>
      </p:sp>
      <p:sp>
        <p:nvSpPr>
          <p:cNvPr id="27" name="文字方塊 52">
            <a:extLst>
              <a:ext uri="{FF2B5EF4-FFF2-40B4-BE49-F238E27FC236}">
                <a16:creationId xmlns:a16="http://schemas.microsoft.com/office/drawing/2014/main" id="{44D1ABC0-5314-4C2C-B727-95039F4D1F5B}"/>
              </a:ext>
            </a:extLst>
          </p:cNvPr>
          <p:cNvSpPr txBox="1">
            <a:spLocks noChangeArrowheads="1"/>
          </p:cNvSpPr>
          <p:nvPr/>
        </p:nvSpPr>
        <p:spPr bwMode="auto">
          <a:xfrm>
            <a:off x="6815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16</a:t>
            </a:r>
            <a:endParaRPr lang="zh-TW" altLang="en-US"/>
          </a:p>
        </p:txBody>
      </p:sp>
      <p:sp>
        <p:nvSpPr>
          <p:cNvPr id="28" name="矩形 54">
            <a:extLst>
              <a:ext uri="{FF2B5EF4-FFF2-40B4-BE49-F238E27FC236}">
                <a16:creationId xmlns:a16="http://schemas.microsoft.com/office/drawing/2014/main" id="{B9E892B3-A8EC-4566-9C98-C450C168D88C}"/>
              </a:ext>
            </a:extLst>
          </p:cNvPr>
          <p:cNvSpPr/>
          <p:nvPr/>
        </p:nvSpPr>
        <p:spPr>
          <a:xfrm>
            <a:off x="7412039" y="1460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55">
            <a:extLst>
              <a:ext uri="{FF2B5EF4-FFF2-40B4-BE49-F238E27FC236}">
                <a16:creationId xmlns:a16="http://schemas.microsoft.com/office/drawing/2014/main" id="{05A7E0E2-108C-483A-A767-5F2418158961}"/>
              </a:ext>
            </a:extLst>
          </p:cNvPr>
          <p:cNvSpPr/>
          <p:nvPr/>
        </p:nvSpPr>
        <p:spPr>
          <a:xfrm>
            <a:off x="7412039" y="614364"/>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56">
            <a:extLst>
              <a:ext uri="{FF2B5EF4-FFF2-40B4-BE49-F238E27FC236}">
                <a16:creationId xmlns:a16="http://schemas.microsoft.com/office/drawing/2014/main" id="{EF087200-13E4-43EC-B7AF-79A963407629}"/>
              </a:ext>
            </a:extLst>
          </p:cNvPr>
          <p:cNvSpPr/>
          <p:nvPr/>
        </p:nvSpPr>
        <p:spPr>
          <a:xfrm>
            <a:off x="7412039" y="105727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57">
            <a:extLst>
              <a:ext uri="{FF2B5EF4-FFF2-40B4-BE49-F238E27FC236}">
                <a16:creationId xmlns:a16="http://schemas.microsoft.com/office/drawing/2014/main" id="{DE40F56B-C88C-4959-BF82-6B05D5AA8DC3}"/>
              </a:ext>
            </a:extLst>
          </p:cNvPr>
          <p:cNvSpPr/>
          <p:nvPr/>
        </p:nvSpPr>
        <p:spPr>
          <a:xfrm>
            <a:off x="7412039" y="1517651"/>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58">
            <a:extLst>
              <a:ext uri="{FF2B5EF4-FFF2-40B4-BE49-F238E27FC236}">
                <a16:creationId xmlns:a16="http://schemas.microsoft.com/office/drawing/2014/main" id="{2676B4AF-0E00-41F1-927A-6F6ADE1A7414}"/>
              </a:ext>
            </a:extLst>
          </p:cNvPr>
          <p:cNvSpPr/>
          <p:nvPr/>
        </p:nvSpPr>
        <p:spPr>
          <a:xfrm>
            <a:off x="7412039" y="23558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59">
            <a:extLst>
              <a:ext uri="{FF2B5EF4-FFF2-40B4-BE49-F238E27FC236}">
                <a16:creationId xmlns:a16="http://schemas.microsoft.com/office/drawing/2014/main" id="{AEDE4DAD-8EF9-4C6A-984C-5B30BFC7B1A0}"/>
              </a:ext>
            </a:extLst>
          </p:cNvPr>
          <p:cNvSpPr/>
          <p:nvPr/>
        </p:nvSpPr>
        <p:spPr>
          <a:xfrm>
            <a:off x="7412039" y="28257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0">
            <a:extLst>
              <a:ext uri="{FF2B5EF4-FFF2-40B4-BE49-F238E27FC236}">
                <a16:creationId xmlns:a16="http://schemas.microsoft.com/office/drawing/2014/main" id="{BFF80438-B8AA-4A19-B253-3B95201D5D19}"/>
              </a:ext>
            </a:extLst>
          </p:cNvPr>
          <p:cNvSpPr/>
          <p:nvPr/>
        </p:nvSpPr>
        <p:spPr>
          <a:xfrm>
            <a:off x="7412039" y="326707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5" name="矩形 61">
            <a:extLst>
              <a:ext uri="{FF2B5EF4-FFF2-40B4-BE49-F238E27FC236}">
                <a16:creationId xmlns:a16="http://schemas.microsoft.com/office/drawing/2014/main" id="{B5D7FFB0-15F7-4701-9CD9-287AA1DA6FCC}"/>
              </a:ext>
            </a:extLst>
          </p:cNvPr>
          <p:cNvSpPr/>
          <p:nvPr/>
        </p:nvSpPr>
        <p:spPr>
          <a:xfrm>
            <a:off x="7412039" y="3729039"/>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6" name="矩形 62">
            <a:extLst>
              <a:ext uri="{FF2B5EF4-FFF2-40B4-BE49-F238E27FC236}">
                <a16:creationId xmlns:a16="http://schemas.microsoft.com/office/drawing/2014/main" id="{9D5F2A41-3EE3-4D5A-9901-C6945BD5FD16}"/>
              </a:ext>
            </a:extLst>
          </p:cNvPr>
          <p:cNvSpPr/>
          <p:nvPr/>
        </p:nvSpPr>
        <p:spPr>
          <a:xfrm>
            <a:off x="7412039" y="4519614"/>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7" name="矩形 63">
            <a:extLst>
              <a:ext uri="{FF2B5EF4-FFF2-40B4-BE49-F238E27FC236}">
                <a16:creationId xmlns:a16="http://schemas.microsoft.com/office/drawing/2014/main" id="{72D5D3B8-47DA-449E-9393-F6D9C1E7DB21}"/>
              </a:ext>
            </a:extLst>
          </p:cNvPr>
          <p:cNvSpPr/>
          <p:nvPr/>
        </p:nvSpPr>
        <p:spPr>
          <a:xfrm>
            <a:off x="7412039" y="498792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8" name="矩形 64">
            <a:extLst>
              <a:ext uri="{FF2B5EF4-FFF2-40B4-BE49-F238E27FC236}">
                <a16:creationId xmlns:a16="http://schemas.microsoft.com/office/drawing/2014/main" id="{A0E90058-39F9-4D57-AD62-AD818FC63F9C}"/>
              </a:ext>
            </a:extLst>
          </p:cNvPr>
          <p:cNvSpPr/>
          <p:nvPr/>
        </p:nvSpPr>
        <p:spPr>
          <a:xfrm>
            <a:off x="7412039" y="5430839"/>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9" name="矩形 65">
            <a:extLst>
              <a:ext uri="{FF2B5EF4-FFF2-40B4-BE49-F238E27FC236}">
                <a16:creationId xmlns:a16="http://schemas.microsoft.com/office/drawing/2014/main" id="{6651251D-3336-4CFC-9BB9-2152C1A04FA5}"/>
              </a:ext>
            </a:extLst>
          </p:cNvPr>
          <p:cNvSpPr/>
          <p:nvPr/>
        </p:nvSpPr>
        <p:spPr>
          <a:xfrm>
            <a:off x="7412039" y="589280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40" name="直線單箭頭接點 67">
            <a:extLst>
              <a:ext uri="{FF2B5EF4-FFF2-40B4-BE49-F238E27FC236}">
                <a16:creationId xmlns:a16="http://schemas.microsoft.com/office/drawing/2014/main" id="{9DF6E108-5866-4B2C-BCD2-3A4C4CF602F0}"/>
              </a:ext>
            </a:extLst>
          </p:cNvPr>
          <p:cNvCxnSpPr>
            <a:stCxn id="28" idx="3"/>
          </p:cNvCxnSpPr>
          <p:nvPr/>
        </p:nvCxnSpPr>
        <p:spPr>
          <a:xfrm>
            <a:off x="7681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a:extLst>
              <a:ext uri="{FF2B5EF4-FFF2-40B4-BE49-F238E27FC236}">
                <a16:creationId xmlns:a16="http://schemas.microsoft.com/office/drawing/2014/main" id="{BF4F28D7-1109-4437-83E7-5731481E6D37}"/>
              </a:ext>
            </a:extLst>
          </p:cNvPr>
          <p:cNvCxnSpPr>
            <a:stCxn id="29" idx="3"/>
          </p:cNvCxnSpPr>
          <p:nvPr/>
        </p:nvCxnSpPr>
        <p:spPr>
          <a:xfrm>
            <a:off x="7681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a:extLst>
              <a:ext uri="{FF2B5EF4-FFF2-40B4-BE49-F238E27FC236}">
                <a16:creationId xmlns:a16="http://schemas.microsoft.com/office/drawing/2014/main" id="{BB58781B-1C4F-49D5-A451-40AA122FFE0C}"/>
              </a:ext>
            </a:extLst>
          </p:cNvPr>
          <p:cNvCxnSpPr>
            <a:stCxn id="30" idx="3"/>
          </p:cNvCxnSpPr>
          <p:nvPr/>
        </p:nvCxnSpPr>
        <p:spPr>
          <a:xfrm>
            <a:off x="7681913" y="1192214"/>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a:extLst>
              <a:ext uri="{FF2B5EF4-FFF2-40B4-BE49-F238E27FC236}">
                <a16:creationId xmlns:a16="http://schemas.microsoft.com/office/drawing/2014/main" id="{9EC237C5-4FDB-448D-8278-E020F7F2F43E}"/>
              </a:ext>
            </a:extLst>
          </p:cNvPr>
          <p:cNvCxnSpPr/>
          <p:nvPr/>
        </p:nvCxnSpPr>
        <p:spPr>
          <a:xfrm flipV="1">
            <a:off x="7700963" y="1597026"/>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a:extLst>
              <a:ext uri="{FF2B5EF4-FFF2-40B4-BE49-F238E27FC236}">
                <a16:creationId xmlns:a16="http://schemas.microsoft.com/office/drawing/2014/main" id="{33126590-59A5-43C3-BA6C-2A4C9E267D36}"/>
              </a:ext>
            </a:extLst>
          </p:cNvPr>
          <p:cNvCxnSpPr>
            <a:endCxn id="49" idx="2"/>
          </p:cNvCxnSpPr>
          <p:nvPr/>
        </p:nvCxnSpPr>
        <p:spPr>
          <a:xfrm flipV="1">
            <a:off x="7700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a:extLst>
              <a:ext uri="{FF2B5EF4-FFF2-40B4-BE49-F238E27FC236}">
                <a16:creationId xmlns:a16="http://schemas.microsoft.com/office/drawing/2014/main" id="{30449698-5C44-4E47-9DF9-148AF5B1FEF5}"/>
              </a:ext>
            </a:extLst>
          </p:cNvPr>
          <p:cNvCxnSpPr>
            <a:endCxn id="49" idx="2"/>
          </p:cNvCxnSpPr>
          <p:nvPr/>
        </p:nvCxnSpPr>
        <p:spPr>
          <a:xfrm flipV="1">
            <a:off x="7700963" y="1536701"/>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a:extLst>
              <a:ext uri="{FF2B5EF4-FFF2-40B4-BE49-F238E27FC236}">
                <a16:creationId xmlns:a16="http://schemas.microsoft.com/office/drawing/2014/main" id="{F6E4D6A5-602D-4F63-AF50-EB44E431420B}"/>
              </a:ext>
            </a:extLst>
          </p:cNvPr>
          <p:cNvCxnSpPr>
            <a:stCxn id="36" idx="3"/>
          </p:cNvCxnSpPr>
          <p:nvPr/>
        </p:nvCxnSpPr>
        <p:spPr>
          <a:xfrm flipV="1">
            <a:off x="7681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a:extLst>
              <a:ext uri="{FF2B5EF4-FFF2-40B4-BE49-F238E27FC236}">
                <a16:creationId xmlns:a16="http://schemas.microsoft.com/office/drawing/2014/main" id="{6C6B68DA-3C41-46B5-8345-F095964AD485}"/>
              </a:ext>
            </a:extLst>
          </p:cNvPr>
          <p:cNvCxnSpPr>
            <a:endCxn id="49" idx="2"/>
          </p:cNvCxnSpPr>
          <p:nvPr/>
        </p:nvCxnSpPr>
        <p:spPr>
          <a:xfrm flipV="1">
            <a:off x="7681913" y="1536701"/>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a:extLst>
              <a:ext uri="{FF2B5EF4-FFF2-40B4-BE49-F238E27FC236}">
                <a16:creationId xmlns:a16="http://schemas.microsoft.com/office/drawing/2014/main" id="{0B696ED0-E1DC-4E2B-B985-E329A81C03F4}"/>
              </a:ext>
            </a:extLst>
          </p:cNvPr>
          <p:cNvCxnSpPr>
            <a:endCxn id="49" idx="2"/>
          </p:cNvCxnSpPr>
          <p:nvPr/>
        </p:nvCxnSpPr>
        <p:spPr>
          <a:xfrm flipV="1">
            <a:off x="7681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a:extLst>
              <a:ext uri="{FF2B5EF4-FFF2-40B4-BE49-F238E27FC236}">
                <a16:creationId xmlns:a16="http://schemas.microsoft.com/office/drawing/2014/main" id="{A859E68A-C618-4E25-8117-362ACD01B2CF}"/>
              </a:ext>
            </a:extLst>
          </p:cNvPr>
          <p:cNvSpPr>
            <a:spLocks noChangeArrowheads="1"/>
          </p:cNvSpPr>
          <p:nvPr/>
        </p:nvSpPr>
        <p:spPr bwMode="auto">
          <a:xfrm>
            <a:off x="9072564"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50" name="橢圓 116">
            <a:extLst>
              <a:ext uri="{FF2B5EF4-FFF2-40B4-BE49-F238E27FC236}">
                <a16:creationId xmlns:a16="http://schemas.microsoft.com/office/drawing/2014/main" id="{D4CCBDE4-312B-42A1-95FE-45B7B46F07F0}"/>
              </a:ext>
            </a:extLst>
          </p:cNvPr>
          <p:cNvSpPr/>
          <p:nvPr/>
        </p:nvSpPr>
        <p:spPr>
          <a:xfrm>
            <a:off x="1970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17">
            <a:extLst>
              <a:ext uri="{FF2B5EF4-FFF2-40B4-BE49-F238E27FC236}">
                <a16:creationId xmlns:a16="http://schemas.microsoft.com/office/drawing/2014/main" id="{10765BD7-70C6-4913-BF44-4D0C007E5486}"/>
              </a:ext>
            </a:extLst>
          </p:cNvPr>
          <p:cNvSpPr/>
          <p:nvPr/>
        </p:nvSpPr>
        <p:spPr>
          <a:xfrm>
            <a:off x="2522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18">
            <a:extLst>
              <a:ext uri="{FF2B5EF4-FFF2-40B4-BE49-F238E27FC236}">
                <a16:creationId xmlns:a16="http://schemas.microsoft.com/office/drawing/2014/main" id="{D1CCB492-AEAE-4C33-9C4B-B68DF7F6FEDB}"/>
              </a:ext>
            </a:extLst>
          </p:cNvPr>
          <p:cNvSpPr/>
          <p:nvPr/>
        </p:nvSpPr>
        <p:spPr>
          <a:xfrm>
            <a:off x="3033713" y="146051"/>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19">
            <a:extLst>
              <a:ext uri="{FF2B5EF4-FFF2-40B4-BE49-F238E27FC236}">
                <a16:creationId xmlns:a16="http://schemas.microsoft.com/office/drawing/2014/main" id="{693605B5-A7AE-4934-838C-435448FCBB45}"/>
              </a:ext>
            </a:extLst>
          </p:cNvPr>
          <p:cNvSpPr/>
          <p:nvPr/>
        </p:nvSpPr>
        <p:spPr>
          <a:xfrm>
            <a:off x="1970088" y="619126"/>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0">
            <a:extLst>
              <a:ext uri="{FF2B5EF4-FFF2-40B4-BE49-F238E27FC236}">
                <a16:creationId xmlns:a16="http://schemas.microsoft.com/office/drawing/2014/main" id="{70769EE2-90D7-459B-983D-C6F404A4FA21}"/>
              </a:ext>
            </a:extLst>
          </p:cNvPr>
          <p:cNvSpPr/>
          <p:nvPr/>
        </p:nvSpPr>
        <p:spPr>
          <a:xfrm>
            <a:off x="2522538" y="590551"/>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橢圓 121">
            <a:extLst>
              <a:ext uri="{FF2B5EF4-FFF2-40B4-BE49-F238E27FC236}">
                <a16:creationId xmlns:a16="http://schemas.microsoft.com/office/drawing/2014/main" id="{D8F5C227-0B6C-4432-901D-2A5059AF7117}"/>
              </a:ext>
            </a:extLst>
          </p:cNvPr>
          <p:cNvSpPr/>
          <p:nvPr/>
        </p:nvSpPr>
        <p:spPr>
          <a:xfrm>
            <a:off x="3033713" y="603251"/>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6" name="橢圓 122">
            <a:extLst>
              <a:ext uri="{FF2B5EF4-FFF2-40B4-BE49-F238E27FC236}">
                <a16:creationId xmlns:a16="http://schemas.microsoft.com/office/drawing/2014/main" id="{CCFF248D-BD8E-40CD-916E-15E52868D998}"/>
              </a:ext>
            </a:extLst>
          </p:cNvPr>
          <p:cNvSpPr/>
          <p:nvPr/>
        </p:nvSpPr>
        <p:spPr>
          <a:xfrm>
            <a:off x="1982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7" name="橢圓 123">
            <a:extLst>
              <a:ext uri="{FF2B5EF4-FFF2-40B4-BE49-F238E27FC236}">
                <a16:creationId xmlns:a16="http://schemas.microsoft.com/office/drawing/2014/main" id="{72240FE9-FA30-4502-B7BC-AE22D6EC4C34}"/>
              </a:ext>
            </a:extLst>
          </p:cNvPr>
          <p:cNvSpPr/>
          <p:nvPr/>
        </p:nvSpPr>
        <p:spPr>
          <a:xfrm>
            <a:off x="2535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8" name="橢圓 124">
            <a:extLst>
              <a:ext uri="{FF2B5EF4-FFF2-40B4-BE49-F238E27FC236}">
                <a16:creationId xmlns:a16="http://schemas.microsoft.com/office/drawing/2014/main" id="{33C09D67-E241-4F9D-9430-E31C7A5AF39D}"/>
              </a:ext>
            </a:extLst>
          </p:cNvPr>
          <p:cNvSpPr/>
          <p:nvPr/>
        </p:nvSpPr>
        <p:spPr>
          <a:xfrm>
            <a:off x="3046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9" name="文字方塊 66">
            <a:extLst>
              <a:ext uri="{FF2B5EF4-FFF2-40B4-BE49-F238E27FC236}">
                <a16:creationId xmlns:a16="http://schemas.microsoft.com/office/drawing/2014/main" id="{F7FE6213-CBB6-4D92-A13B-137AD7EC964C}"/>
              </a:ext>
            </a:extLst>
          </p:cNvPr>
          <p:cNvSpPr txBox="1"/>
          <p:nvPr/>
        </p:nvSpPr>
        <p:spPr>
          <a:xfrm>
            <a:off x="1905000" y="5258561"/>
            <a:ext cx="3276600" cy="52322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800" dirty="0">
                <a:solidFill>
                  <a:srgbClr val="000000"/>
                </a:solidFill>
              </a:rPr>
              <a:t>fewer parameters!</a:t>
            </a:r>
            <a:endParaRPr lang="zh-TW" altLang="en-US" sz="2800" dirty="0">
              <a:solidFill>
                <a:srgbClr val="000000"/>
              </a:solidFill>
            </a:endParaRPr>
          </a:p>
        </p:txBody>
      </p:sp>
      <p:pic>
        <p:nvPicPr>
          <p:cNvPr id="60" name="Picture 59">
            <a:extLst>
              <a:ext uri="{FF2B5EF4-FFF2-40B4-BE49-F238E27FC236}">
                <a16:creationId xmlns:a16="http://schemas.microsoft.com/office/drawing/2014/main" id="{54713596-720C-4F5B-81A9-82D55A123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E6EF4990-080E-41CA-BBF8-951AFA7BF850}"/>
              </a:ext>
            </a:extLst>
          </p:cNvPr>
          <p:cNvGraphicFramePr>
            <a:graphicFrameLocks/>
          </p:cNvGraphicFramePr>
          <p:nvPr/>
        </p:nvGraphicFramePr>
        <p:xfrm>
          <a:off x="1924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graphicFrame>
        <p:nvGraphicFramePr>
          <p:cNvPr id="5" name="表格 5">
            <a:extLst>
              <a:ext uri="{FF2B5EF4-FFF2-40B4-BE49-F238E27FC236}">
                <a16:creationId xmlns:a16="http://schemas.microsoft.com/office/drawing/2014/main" id="{6DED8ACD-A6EA-4B1B-9C47-10DCE4A89FC4}"/>
              </a:ext>
            </a:extLst>
          </p:cNvPr>
          <p:cNvGraphicFramePr>
            <a:graphicFrameLocks noGrp="1"/>
          </p:cNvGraphicFramePr>
          <p:nvPr/>
        </p:nvGraphicFramePr>
        <p:xfrm>
          <a:off x="1924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6694" name="文字方塊 6">
            <a:extLst>
              <a:ext uri="{FF2B5EF4-FFF2-40B4-BE49-F238E27FC236}">
                <a16:creationId xmlns:a16="http://schemas.microsoft.com/office/drawing/2014/main" id="{41B29922-54B4-4632-940E-C34A19B361C5}"/>
              </a:ext>
            </a:extLst>
          </p:cNvPr>
          <p:cNvSpPr txBox="1">
            <a:spLocks noChangeArrowheads="1"/>
          </p:cNvSpPr>
          <p:nvPr/>
        </p:nvSpPr>
        <p:spPr bwMode="auto">
          <a:xfrm>
            <a:off x="3546475" y="606426"/>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7" name="矩形 7">
            <a:extLst>
              <a:ext uri="{FF2B5EF4-FFF2-40B4-BE49-F238E27FC236}">
                <a16:creationId xmlns:a16="http://schemas.microsoft.com/office/drawing/2014/main" id="{9ED2F6CF-90D4-4117-98D4-ABE6476E2A82}"/>
              </a:ext>
            </a:extLst>
          </p:cNvPr>
          <p:cNvSpPr/>
          <p:nvPr/>
        </p:nvSpPr>
        <p:spPr>
          <a:xfrm>
            <a:off x="2435225" y="1835151"/>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696" name="文字方塊 37">
            <a:extLst>
              <a:ext uri="{FF2B5EF4-FFF2-40B4-BE49-F238E27FC236}">
                <a16:creationId xmlns:a16="http://schemas.microsoft.com/office/drawing/2014/main" id="{D287456F-CF1D-4FF8-AC4B-1517B1053466}"/>
              </a:ext>
            </a:extLst>
          </p:cNvPr>
          <p:cNvSpPr txBox="1">
            <a:spLocks noChangeArrowheads="1"/>
          </p:cNvSpPr>
          <p:nvPr/>
        </p:nvSpPr>
        <p:spPr bwMode="auto">
          <a:xfrm>
            <a:off x="6969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a:t>
            </a:r>
            <a:endParaRPr lang="zh-TW" altLang="en-US"/>
          </a:p>
        </p:txBody>
      </p:sp>
      <p:sp>
        <p:nvSpPr>
          <p:cNvPr id="26697" name="文字方塊 38">
            <a:extLst>
              <a:ext uri="{FF2B5EF4-FFF2-40B4-BE49-F238E27FC236}">
                <a16:creationId xmlns:a16="http://schemas.microsoft.com/office/drawing/2014/main" id="{E7EBA9A9-445B-4E66-AA11-91414194903E}"/>
              </a:ext>
            </a:extLst>
          </p:cNvPr>
          <p:cNvSpPr txBox="1">
            <a:spLocks noChangeArrowheads="1"/>
          </p:cNvSpPr>
          <p:nvPr/>
        </p:nvSpPr>
        <p:spPr bwMode="auto">
          <a:xfrm>
            <a:off x="6969125" y="511176"/>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2:</a:t>
            </a:r>
            <a:endParaRPr lang="zh-TW" altLang="en-US"/>
          </a:p>
        </p:txBody>
      </p:sp>
      <p:sp>
        <p:nvSpPr>
          <p:cNvPr id="26698" name="文字方塊 39">
            <a:extLst>
              <a:ext uri="{FF2B5EF4-FFF2-40B4-BE49-F238E27FC236}">
                <a16:creationId xmlns:a16="http://schemas.microsoft.com/office/drawing/2014/main" id="{21DD0987-72AD-4CF7-9C2E-69857C0A61B8}"/>
              </a:ext>
            </a:extLst>
          </p:cNvPr>
          <p:cNvSpPr txBox="1">
            <a:spLocks noChangeArrowheads="1"/>
          </p:cNvSpPr>
          <p:nvPr/>
        </p:nvSpPr>
        <p:spPr bwMode="auto">
          <a:xfrm>
            <a:off x="6969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3:</a:t>
            </a:r>
            <a:endParaRPr lang="zh-TW" altLang="en-US"/>
          </a:p>
        </p:txBody>
      </p:sp>
      <p:sp>
        <p:nvSpPr>
          <p:cNvPr id="26699" name="文字方塊 40">
            <a:extLst>
              <a:ext uri="{FF2B5EF4-FFF2-40B4-BE49-F238E27FC236}">
                <a16:creationId xmlns:a16="http://schemas.microsoft.com/office/drawing/2014/main" id="{E0820282-BBA3-41C5-8E91-870220FE1097}"/>
              </a:ext>
            </a:extLst>
          </p:cNvPr>
          <p:cNvSpPr txBox="1">
            <a:spLocks noChangeArrowheads="1"/>
          </p:cNvSpPr>
          <p:nvPr/>
        </p:nvSpPr>
        <p:spPr bwMode="auto">
          <a:xfrm rot="5400000">
            <a:off x="6832601"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26700" name="文字方塊 41">
            <a:extLst>
              <a:ext uri="{FF2B5EF4-FFF2-40B4-BE49-F238E27FC236}">
                <a16:creationId xmlns:a16="http://schemas.microsoft.com/office/drawing/2014/main" id="{C81FB72C-D061-486B-BA88-3AC0F143CF22}"/>
              </a:ext>
            </a:extLst>
          </p:cNvPr>
          <p:cNvSpPr txBox="1">
            <a:spLocks noChangeArrowheads="1"/>
          </p:cNvSpPr>
          <p:nvPr/>
        </p:nvSpPr>
        <p:spPr bwMode="auto">
          <a:xfrm>
            <a:off x="6985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7:</a:t>
            </a:r>
            <a:endParaRPr lang="zh-TW" altLang="en-US"/>
          </a:p>
        </p:txBody>
      </p:sp>
      <p:sp>
        <p:nvSpPr>
          <p:cNvPr id="26701" name="文字方塊 42">
            <a:extLst>
              <a:ext uri="{FF2B5EF4-FFF2-40B4-BE49-F238E27FC236}">
                <a16:creationId xmlns:a16="http://schemas.microsoft.com/office/drawing/2014/main" id="{79DBFDCD-8C9E-467B-A7D5-CEE6D884207A}"/>
              </a:ext>
            </a:extLst>
          </p:cNvPr>
          <p:cNvSpPr txBox="1">
            <a:spLocks noChangeArrowheads="1"/>
          </p:cNvSpPr>
          <p:nvPr/>
        </p:nvSpPr>
        <p:spPr bwMode="auto">
          <a:xfrm>
            <a:off x="6985000" y="2701926"/>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8:</a:t>
            </a:r>
            <a:endParaRPr lang="zh-TW" altLang="en-US"/>
          </a:p>
        </p:txBody>
      </p:sp>
      <p:sp>
        <p:nvSpPr>
          <p:cNvPr id="26702" name="文字方塊 43">
            <a:extLst>
              <a:ext uri="{FF2B5EF4-FFF2-40B4-BE49-F238E27FC236}">
                <a16:creationId xmlns:a16="http://schemas.microsoft.com/office/drawing/2014/main" id="{F41A32E4-DB75-4EB3-8064-779D5C60B764}"/>
              </a:ext>
            </a:extLst>
          </p:cNvPr>
          <p:cNvSpPr txBox="1">
            <a:spLocks noChangeArrowheads="1"/>
          </p:cNvSpPr>
          <p:nvPr/>
        </p:nvSpPr>
        <p:spPr bwMode="auto">
          <a:xfrm>
            <a:off x="6985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9:</a:t>
            </a:r>
            <a:endParaRPr lang="zh-TW" altLang="en-US"/>
          </a:p>
        </p:txBody>
      </p:sp>
      <p:sp>
        <p:nvSpPr>
          <p:cNvPr id="26703" name="文字方塊 44">
            <a:extLst>
              <a:ext uri="{FF2B5EF4-FFF2-40B4-BE49-F238E27FC236}">
                <a16:creationId xmlns:a16="http://schemas.microsoft.com/office/drawing/2014/main" id="{B0B39CCF-8061-4465-B26B-678040A04ED6}"/>
              </a:ext>
            </a:extLst>
          </p:cNvPr>
          <p:cNvSpPr txBox="1">
            <a:spLocks noChangeArrowheads="1"/>
          </p:cNvSpPr>
          <p:nvPr/>
        </p:nvSpPr>
        <p:spPr bwMode="auto">
          <a:xfrm rot="5400000">
            <a:off x="6970713" y="3987801"/>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26704" name="文字方塊 45">
            <a:extLst>
              <a:ext uri="{FF2B5EF4-FFF2-40B4-BE49-F238E27FC236}">
                <a16:creationId xmlns:a16="http://schemas.microsoft.com/office/drawing/2014/main" id="{B2F4963C-AC6A-48AC-BC37-42CAE26B4369}"/>
              </a:ext>
            </a:extLst>
          </p:cNvPr>
          <p:cNvSpPr txBox="1">
            <a:spLocks noChangeArrowheads="1"/>
          </p:cNvSpPr>
          <p:nvPr/>
        </p:nvSpPr>
        <p:spPr bwMode="auto">
          <a:xfrm>
            <a:off x="6826250" y="4438651"/>
            <a:ext cx="522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t>13</a:t>
            </a:r>
            <a:r>
              <a:rPr lang="en-US" altLang="zh-TW" dirty="0"/>
              <a:t>:</a:t>
            </a:r>
            <a:endParaRPr lang="zh-TW" altLang="en-US" dirty="0"/>
          </a:p>
        </p:txBody>
      </p:sp>
      <p:sp>
        <p:nvSpPr>
          <p:cNvPr id="26705" name="文字方塊 46">
            <a:extLst>
              <a:ext uri="{FF2B5EF4-FFF2-40B4-BE49-F238E27FC236}">
                <a16:creationId xmlns:a16="http://schemas.microsoft.com/office/drawing/2014/main" id="{D18F8992-9801-450C-B1C9-D479FCECAE8C}"/>
              </a:ext>
            </a:extLst>
          </p:cNvPr>
          <p:cNvSpPr txBox="1">
            <a:spLocks noChangeArrowheads="1"/>
          </p:cNvSpPr>
          <p:nvPr/>
        </p:nvSpPr>
        <p:spPr bwMode="auto">
          <a:xfrm>
            <a:off x="6819901" y="4902201"/>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14:</a:t>
            </a:r>
            <a:endParaRPr lang="zh-TW" altLang="en-US"/>
          </a:p>
        </p:txBody>
      </p:sp>
      <p:sp>
        <p:nvSpPr>
          <p:cNvPr id="26706" name="文字方塊 47">
            <a:extLst>
              <a:ext uri="{FF2B5EF4-FFF2-40B4-BE49-F238E27FC236}">
                <a16:creationId xmlns:a16="http://schemas.microsoft.com/office/drawing/2014/main" id="{76D03A42-7497-4325-8E1A-1BF276DDAEBF}"/>
              </a:ext>
            </a:extLst>
          </p:cNvPr>
          <p:cNvSpPr txBox="1">
            <a:spLocks noChangeArrowheads="1"/>
          </p:cNvSpPr>
          <p:nvPr/>
        </p:nvSpPr>
        <p:spPr bwMode="auto">
          <a:xfrm>
            <a:off x="6819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15:</a:t>
            </a:r>
            <a:endParaRPr lang="zh-TW" altLang="en-US"/>
          </a:p>
        </p:txBody>
      </p:sp>
      <p:sp>
        <p:nvSpPr>
          <p:cNvPr id="26707" name="文字方塊 48">
            <a:extLst>
              <a:ext uri="{FF2B5EF4-FFF2-40B4-BE49-F238E27FC236}">
                <a16:creationId xmlns:a16="http://schemas.microsoft.com/office/drawing/2014/main" id="{99D945C7-A597-4DB0-B7BC-8C48086EE153}"/>
              </a:ext>
            </a:extLst>
          </p:cNvPr>
          <p:cNvSpPr txBox="1">
            <a:spLocks noChangeArrowheads="1"/>
          </p:cNvSpPr>
          <p:nvPr/>
        </p:nvSpPr>
        <p:spPr bwMode="auto">
          <a:xfrm rot="5400000">
            <a:off x="7019132" y="6217445"/>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a:t>…</a:t>
            </a:r>
            <a:endParaRPr lang="zh-TW" altLang="en-US" sz="2800" b="1"/>
          </a:p>
        </p:txBody>
      </p:sp>
      <p:sp>
        <p:nvSpPr>
          <p:cNvPr id="26708" name="文字方塊 50">
            <a:extLst>
              <a:ext uri="{FF2B5EF4-FFF2-40B4-BE49-F238E27FC236}">
                <a16:creationId xmlns:a16="http://schemas.microsoft.com/office/drawing/2014/main" id="{4180F69A-46E4-4196-889F-512C7BBFDB1A}"/>
              </a:ext>
            </a:extLst>
          </p:cNvPr>
          <p:cNvSpPr txBox="1">
            <a:spLocks noChangeArrowheads="1"/>
          </p:cNvSpPr>
          <p:nvPr/>
        </p:nvSpPr>
        <p:spPr bwMode="auto">
          <a:xfrm>
            <a:off x="6978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4:</a:t>
            </a:r>
            <a:endParaRPr lang="zh-TW" altLang="en-US"/>
          </a:p>
        </p:txBody>
      </p:sp>
      <p:sp>
        <p:nvSpPr>
          <p:cNvPr id="26709" name="文字方塊 51">
            <a:extLst>
              <a:ext uri="{FF2B5EF4-FFF2-40B4-BE49-F238E27FC236}">
                <a16:creationId xmlns:a16="http://schemas.microsoft.com/office/drawing/2014/main" id="{DBEB070C-FD94-40C6-B845-7B0B5C2890F6}"/>
              </a:ext>
            </a:extLst>
          </p:cNvPr>
          <p:cNvSpPr txBox="1">
            <a:spLocks noChangeArrowheads="1"/>
          </p:cNvSpPr>
          <p:nvPr/>
        </p:nvSpPr>
        <p:spPr bwMode="auto">
          <a:xfrm>
            <a:off x="6753226" y="3562351"/>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a:t>10:</a:t>
            </a:r>
            <a:endParaRPr lang="zh-TW" altLang="en-US"/>
          </a:p>
        </p:txBody>
      </p:sp>
      <p:sp>
        <p:nvSpPr>
          <p:cNvPr id="26710" name="文字方塊 52">
            <a:extLst>
              <a:ext uri="{FF2B5EF4-FFF2-40B4-BE49-F238E27FC236}">
                <a16:creationId xmlns:a16="http://schemas.microsoft.com/office/drawing/2014/main" id="{4AA5DA42-8937-4661-8476-6139F2318A20}"/>
              </a:ext>
            </a:extLst>
          </p:cNvPr>
          <p:cNvSpPr txBox="1">
            <a:spLocks noChangeArrowheads="1"/>
          </p:cNvSpPr>
          <p:nvPr/>
        </p:nvSpPr>
        <p:spPr bwMode="auto">
          <a:xfrm>
            <a:off x="6815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16:</a:t>
            </a:r>
            <a:endParaRPr lang="zh-TW" altLang="en-US"/>
          </a:p>
        </p:txBody>
      </p:sp>
      <p:sp>
        <p:nvSpPr>
          <p:cNvPr id="23" name="矩形 54">
            <a:extLst>
              <a:ext uri="{FF2B5EF4-FFF2-40B4-BE49-F238E27FC236}">
                <a16:creationId xmlns:a16="http://schemas.microsoft.com/office/drawing/2014/main" id="{24D07072-6D29-4466-B838-2E091915C0DD}"/>
              </a:ext>
            </a:extLst>
          </p:cNvPr>
          <p:cNvSpPr/>
          <p:nvPr/>
        </p:nvSpPr>
        <p:spPr>
          <a:xfrm>
            <a:off x="7412039" y="1460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4" name="矩形 55">
            <a:extLst>
              <a:ext uri="{FF2B5EF4-FFF2-40B4-BE49-F238E27FC236}">
                <a16:creationId xmlns:a16="http://schemas.microsoft.com/office/drawing/2014/main" id="{0BCA75A5-BA86-4274-92F8-87A96EB38A05}"/>
              </a:ext>
            </a:extLst>
          </p:cNvPr>
          <p:cNvSpPr/>
          <p:nvPr/>
        </p:nvSpPr>
        <p:spPr>
          <a:xfrm>
            <a:off x="7412039" y="614364"/>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5" name="矩形 56">
            <a:extLst>
              <a:ext uri="{FF2B5EF4-FFF2-40B4-BE49-F238E27FC236}">
                <a16:creationId xmlns:a16="http://schemas.microsoft.com/office/drawing/2014/main" id="{863A7385-C929-46C4-AE5C-4395AE3BCE32}"/>
              </a:ext>
            </a:extLst>
          </p:cNvPr>
          <p:cNvSpPr/>
          <p:nvPr/>
        </p:nvSpPr>
        <p:spPr>
          <a:xfrm>
            <a:off x="7412039" y="105727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6" name="矩形 57">
            <a:extLst>
              <a:ext uri="{FF2B5EF4-FFF2-40B4-BE49-F238E27FC236}">
                <a16:creationId xmlns:a16="http://schemas.microsoft.com/office/drawing/2014/main" id="{3A3E0B50-595A-4E8E-A0A9-B5452730C14A}"/>
              </a:ext>
            </a:extLst>
          </p:cNvPr>
          <p:cNvSpPr/>
          <p:nvPr/>
        </p:nvSpPr>
        <p:spPr>
          <a:xfrm>
            <a:off x="7412039" y="1517651"/>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7" name="矩形 58">
            <a:extLst>
              <a:ext uri="{FF2B5EF4-FFF2-40B4-BE49-F238E27FC236}">
                <a16:creationId xmlns:a16="http://schemas.microsoft.com/office/drawing/2014/main" id="{E7B7EE37-6C59-48F1-8C50-CA7D1BF126CA}"/>
              </a:ext>
            </a:extLst>
          </p:cNvPr>
          <p:cNvSpPr/>
          <p:nvPr/>
        </p:nvSpPr>
        <p:spPr>
          <a:xfrm>
            <a:off x="7412039" y="23558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8" name="矩形 59">
            <a:extLst>
              <a:ext uri="{FF2B5EF4-FFF2-40B4-BE49-F238E27FC236}">
                <a16:creationId xmlns:a16="http://schemas.microsoft.com/office/drawing/2014/main" id="{0C3F97F5-EAE4-4258-A802-A8C37A948A0D}"/>
              </a:ext>
            </a:extLst>
          </p:cNvPr>
          <p:cNvSpPr/>
          <p:nvPr/>
        </p:nvSpPr>
        <p:spPr>
          <a:xfrm>
            <a:off x="7412039" y="282575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60">
            <a:extLst>
              <a:ext uri="{FF2B5EF4-FFF2-40B4-BE49-F238E27FC236}">
                <a16:creationId xmlns:a16="http://schemas.microsoft.com/office/drawing/2014/main" id="{03A92823-5068-4B7A-B50D-3AD715D471B8}"/>
              </a:ext>
            </a:extLst>
          </p:cNvPr>
          <p:cNvSpPr/>
          <p:nvPr/>
        </p:nvSpPr>
        <p:spPr>
          <a:xfrm>
            <a:off x="7412039" y="326707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61">
            <a:extLst>
              <a:ext uri="{FF2B5EF4-FFF2-40B4-BE49-F238E27FC236}">
                <a16:creationId xmlns:a16="http://schemas.microsoft.com/office/drawing/2014/main" id="{38355152-0B33-4307-99E6-270FF9E1BB9C}"/>
              </a:ext>
            </a:extLst>
          </p:cNvPr>
          <p:cNvSpPr/>
          <p:nvPr/>
        </p:nvSpPr>
        <p:spPr>
          <a:xfrm>
            <a:off x="7412039" y="3729039"/>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62">
            <a:extLst>
              <a:ext uri="{FF2B5EF4-FFF2-40B4-BE49-F238E27FC236}">
                <a16:creationId xmlns:a16="http://schemas.microsoft.com/office/drawing/2014/main" id="{75C6149B-AE51-45E9-8460-CB2885659C3A}"/>
              </a:ext>
            </a:extLst>
          </p:cNvPr>
          <p:cNvSpPr/>
          <p:nvPr/>
        </p:nvSpPr>
        <p:spPr>
          <a:xfrm>
            <a:off x="7412039" y="4519614"/>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63">
            <a:extLst>
              <a:ext uri="{FF2B5EF4-FFF2-40B4-BE49-F238E27FC236}">
                <a16:creationId xmlns:a16="http://schemas.microsoft.com/office/drawing/2014/main" id="{8C0CF9D6-2A17-462D-87C3-A0238EBD6A7F}"/>
              </a:ext>
            </a:extLst>
          </p:cNvPr>
          <p:cNvSpPr/>
          <p:nvPr/>
        </p:nvSpPr>
        <p:spPr>
          <a:xfrm>
            <a:off x="7412039" y="4987926"/>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64">
            <a:extLst>
              <a:ext uri="{FF2B5EF4-FFF2-40B4-BE49-F238E27FC236}">
                <a16:creationId xmlns:a16="http://schemas.microsoft.com/office/drawing/2014/main" id="{9C274B83-7719-450B-93E0-0C045864973B}"/>
              </a:ext>
            </a:extLst>
          </p:cNvPr>
          <p:cNvSpPr/>
          <p:nvPr/>
        </p:nvSpPr>
        <p:spPr>
          <a:xfrm>
            <a:off x="7412039" y="5430839"/>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5">
            <a:extLst>
              <a:ext uri="{FF2B5EF4-FFF2-40B4-BE49-F238E27FC236}">
                <a16:creationId xmlns:a16="http://schemas.microsoft.com/office/drawing/2014/main" id="{4D555FDB-9F3F-4C9C-878A-DBCEAFF26CE6}"/>
              </a:ext>
            </a:extLst>
          </p:cNvPr>
          <p:cNvSpPr/>
          <p:nvPr/>
        </p:nvSpPr>
        <p:spPr>
          <a:xfrm>
            <a:off x="7412039" y="5892801"/>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35" name="直線單箭頭接點 67">
            <a:extLst>
              <a:ext uri="{FF2B5EF4-FFF2-40B4-BE49-F238E27FC236}">
                <a16:creationId xmlns:a16="http://schemas.microsoft.com/office/drawing/2014/main" id="{6C9BD35E-FFFB-4F5C-97A9-F8FDDEEAD889}"/>
              </a:ext>
            </a:extLst>
          </p:cNvPr>
          <p:cNvCxnSpPr>
            <a:stCxn id="23" idx="3"/>
          </p:cNvCxnSpPr>
          <p:nvPr/>
        </p:nvCxnSpPr>
        <p:spPr>
          <a:xfrm>
            <a:off x="7681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a:extLst>
              <a:ext uri="{FF2B5EF4-FFF2-40B4-BE49-F238E27FC236}">
                <a16:creationId xmlns:a16="http://schemas.microsoft.com/office/drawing/2014/main" id="{1D9EDD3F-7A6D-4184-8910-31A80053ED9B}"/>
              </a:ext>
            </a:extLst>
          </p:cNvPr>
          <p:cNvCxnSpPr>
            <a:stCxn id="24" idx="3"/>
          </p:cNvCxnSpPr>
          <p:nvPr/>
        </p:nvCxnSpPr>
        <p:spPr>
          <a:xfrm>
            <a:off x="7681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a:extLst>
              <a:ext uri="{FF2B5EF4-FFF2-40B4-BE49-F238E27FC236}">
                <a16:creationId xmlns:a16="http://schemas.microsoft.com/office/drawing/2014/main" id="{9A1EC9AA-0952-43E9-B3FE-247E2F9F30F9}"/>
              </a:ext>
            </a:extLst>
          </p:cNvPr>
          <p:cNvCxnSpPr>
            <a:stCxn id="25" idx="3"/>
          </p:cNvCxnSpPr>
          <p:nvPr/>
        </p:nvCxnSpPr>
        <p:spPr>
          <a:xfrm>
            <a:off x="7681913" y="1192214"/>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a:extLst>
              <a:ext uri="{FF2B5EF4-FFF2-40B4-BE49-F238E27FC236}">
                <a16:creationId xmlns:a16="http://schemas.microsoft.com/office/drawing/2014/main" id="{A23F47A3-928C-4860-8AC9-4159D98AF642}"/>
              </a:ext>
            </a:extLst>
          </p:cNvPr>
          <p:cNvCxnSpPr/>
          <p:nvPr/>
        </p:nvCxnSpPr>
        <p:spPr>
          <a:xfrm flipV="1">
            <a:off x="7700963" y="1597026"/>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a:extLst>
              <a:ext uri="{FF2B5EF4-FFF2-40B4-BE49-F238E27FC236}">
                <a16:creationId xmlns:a16="http://schemas.microsoft.com/office/drawing/2014/main" id="{4734A6FF-0C99-44A9-A889-4B9CC1A6FFB7}"/>
              </a:ext>
            </a:extLst>
          </p:cNvPr>
          <p:cNvCxnSpPr>
            <a:endCxn id="44" idx="2"/>
          </p:cNvCxnSpPr>
          <p:nvPr/>
        </p:nvCxnSpPr>
        <p:spPr>
          <a:xfrm flipV="1">
            <a:off x="7700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a:extLst>
              <a:ext uri="{FF2B5EF4-FFF2-40B4-BE49-F238E27FC236}">
                <a16:creationId xmlns:a16="http://schemas.microsoft.com/office/drawing/2014/main" id="{3873A118-FBF1-4498-B4B8-796F0DF308C2}"/>
              </a:ext>
            </a:extLst>
          </p:cNvPr>
          <p:cNvCxnSpPr>
            <a:endCxn id="44" idx="2"/>
          </p:cNvCxnSpPr>
          <p:nvPr/>
        </p:nvCxnSpPr>
        <p:spPr>
          <a:xfrm flipV="1">
            <a:off x="7700963" y="1536701"/>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a:extLst>
              <a:ext uri="{FF2B5EF4-FFF2-40B4-BE49-F238E27FC236}">
                <a16:creationId xmlns:a16="http://schemas.microsoft.com/office/drawing/2014/main" id="{6C82512C-C32D-4BF0-BCDD-935B896CCCF3}"/>
              </a:ext>
            </a:extLst>
          </p:cNvPr>
          <p:cNvCxnSpPr>
            <a:stCxn id="31" idx="3"/>
          </p:cNvCxnSpPr>
          <p:nvPr/>
        </p:nvCxnSpPr>
        <p:spPr>
          <a:xfrm flipV="1">
            <a:off x="7681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a:extLst>
              <a:ext uri="{FF2B5EF4-FFF2-40B4-BE49-F238E27FC236}">
                <a16:creationId xmlns:a16="http://schemas.microsoft.com/office/drawing/2014/main" id="{3B3ECFF8-EC83-4637-BBB6-2B47EAD6D2D6}"/>
              </a:ext>
            </a:extLst>
          </p:cNvPr>
          <p:cNvCxnSpPr>
            <a:endCxn id="44" idx="2"/>
          </p:cNvCxnSpPr>
          <p:nvPr/>
        </p:nvCxnSpPr>
        <p:spPr>
          <a:xfrm flipV="1">
            <a:off x="7681913" y="1536701"/>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a:extLst>
              <a:ext uri="{FF2B5EF4-FFF2-40B4-BE49-F238E27FC236}">
                <a16:creationId xmlns:a16="http://schemas.microsoft.com/office/drawing/2014/main" id="{C1FE6468-A34A-480C-9C41-898C3B409393}"/>
              </a:ext>
            </a:extLst>
          </p:cNvPr>
          <p:cNvCxnSpPr>
            <a:endCxn id="44" idx="2"/>
          </p:cNvCxnSpPr>
          <p:nvPr/>
        </p:nvCxnSpPr>
        <p:spPr>
          <a:xfrm flipV="1">
            <a:off x="7681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a:extLst>
              <a:ext uri="{FF2B5EF4-FFF2-40B4-BE49-F238E27FC236}">
                <a16:creationId xmlns:a16="http://schemas.microsoft.com/office/drawing/2014/main" id="{054F3AD5-E732-4321-80D2-1C8A7A83C06E}"/>
              </a:ext>
            </a:extLst>
          </p:cNvPr>
          <p:cNvSpPr>
            <a:spLocks noChangeArrowheads="1"/>
          </p:cNvSpPr>
          <p:nvPr/>
        </p:nvSpPr>
        <p:spPr bwMode="auto">
          <a:xfrm>
            <a:off x="9072564"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45" name="橢圓 109">
            <a:extLst>
              <a:ext uri="{FF2B5EF4-FFF2-40B4-BE49-F238E27FC236}">
                <a16:creationId xmlns:a16="http://schemas.microsoft.com/office/drawing/2014/main" id="{8A0073BF-6BE5-4281-A8A4-2DD89628922B}"/>
              </a:ext>
            </a:extLst>
          </p:cNvPr>
          <p:cNvSpPr>
            <a:spLocks noChangeArrowheads="1"/>
          </p:cNvSpPr>
          <p:nvPr/>
        </p:nvSpPr>
        <p:spPr bwMode="auto">
          <a:xfrm>
            <a:off x="9051926" y="2973389"/>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46" name="橢圓 116">
            <a:extLst>
              <a:ext uri="{FF2B5EF4-FFF2-40B4-BE49-F238E27FC236}">
                <a16:creationId xmlns:a16="http://schemas.microsoft.com/office/drawing/2014/main" id="{45A1C7FA-C2DA-43C0-B802-2C292AF57744}"/>
              </a:ext>
            </a:extLst>
          </p:cNvPr>
          <p:cNvSpPr/>
          <p:nvPr/>
        </p:nvSpPr>
        <p:spPr>
          <a:xfrm>
            <a:off x="1970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橢圓 117">
            <a:extLst>
              <a:ext uri="{FF2B5EF4-FFF2-40B4-BE49-F238E27FC236}">
                <a16:creationId xmlns:a16="http://schemas.microsoft.com/office/drawing/2014/main" id="{E97D3D75-1794-4A83-8721-DAF1B5D3988F}"/>
              </a:ext>
            </a:extLst>
          </p:cNvPr>
          <p:cNvSpPr/>
          <p:nvPr/>
        </p:nvSpPr>
        <p:spPr>
          <a:xfrm>
            <a:off x="2522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橢圓 118">
            <a:extLst>
              <a:ext uri="{FF2B5EF4-FFF2-40B4-BE49-F238E27FC236}">
                <a16:creationId xmlns:a16="http://schemas.microsoft.com/office/drawing/2014/main" id="{ACC1ED5F-754F-4C13-B6DC-0862386B6386}"/>
              </a:ext>
            </a:extLst>
          </p:cNvPr>
          <p:cNvSpPr/>
          <p:nvPr/>
        </p:nvSpPr>
        <p:spPr>
          <a:xfrm>
            <a:off x="3033713" y="146051"/>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9" name="橢圓 119">
            <a:extLst>
              <a:ext uri="{FF2B5EF4-FFF2-40B4-BE49-F238E27FC236}">
                <a16:creationId xmlns:a16="http://schemas.microsoft.com/office/drawing/2014/main" id="{0A0FAB62-3CB4-4FF6-B415-C64B51F9F733}"/>
              </a:ext>
            </a:extLst>
          </p:cNvPr>
          <p:cNvSpPr/>
          <p:nvPr/>
        </p:nvSpPr>
        <p:spPr>
          <a:xfrm>
            <a:off x="1970088" y="619126"/>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0" name="橢圓 120">
            <a:extLst>
              <a:ext uri="{FF2B5EF4-FFF2-40B4-BE49-F238E27FC236}">
                <a16:creationId xmlns:a16="http://schemas.microsoft.com/office/drawing/2014/main" id="{1E0EF131-6CE4-4DB0-96E2-155CF66A11FD}"/>
              </a:ext>
            </a:extLst>
          </p:cNvPr>
          <p:cNvSpPr/>
          <p:nvPr/>
        </p:nvSpPr>
        <p:spPr>
          <a:xfrm>
            <a:off x="2522538" y="590551"/>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21">
            <a:extLst>
              <a:ext uri="{FF2B5EF4-FFF2-40B4-BE49-F238E27FC236}">
                <a16:creationId xmlns:a16="http://schemas.microsoft.com/office/drawing/2014/main" id="{72EAE8F6-00FD-4E89-830C-9BF6F44C645E}"/>
              </a:ext>
            </a:extLst>
          </p:cNvPr>
          <p:cNvSpPr/>
          <p:nvPr/>
        </p:nvSpPr>
        <p:spPr>
          <a:xfrm>
            <a:off x="3033713" y="603251"/>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22">
            <a:extLst>
              <a:ext uri="{FF2B5EF4-FFF2-40B4-BE49-F238E27FC236}">
                <a16:creationId xmlns:a16="http://schemas.microsoft.com/office/drawing/2014/main" id="{F81788E0-CBAB-42BC-A2C4-B9900B6D60C1}"/>
              </a:ext>
            </a:extLst>
          </p:cNvPr>
          <p:cNvSpPr/>
          <p:nvPr/>
        </p:nvSpPr>
        <p:spPr>
          <a:xfrm>
            <a:off x="1982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23">
            <a:extLst>
              <a:ext uri="{FF2B5EF4-FFF2-40B4-BE49-F238E27FC236}">
                <a16:creationId xmlns:a16="http://schemas.microsoft.com/office/drawing/2014/main" id="{53554878-5E31-4C71-9C14-23E64BEB8A73}"/>
              </a:ext>
            </a:extLst>
          </p:cNvPr>
          <p:cNvSpPr/>
          <p:nvPr/>
        </p:nvSpPr>
        <p:spPr>
          <a:xfrm>
            <a:off x="2535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4">
            <a:extLst>
              <a:ext uri="{FF2B5EF4-FFF2-40B4-BE49-F238E27FC236}">
                <a16:creationId xmlns:a16="http://schemas.microsoft.com/office/drawing/2014/main" id="{24D09C6E-DA44-47A0-BAD6-65152C1BE7E1}"/>
              </a:ext>
            </a:extLst>
          </p:cNvPr>
          <p:cNvSpPr/>
          <p:nvPr/>
        </p:nvSpPr>
        <p:spPr>
          <a:xfrm>
            <a:off x="3046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文字方塊 66">
            <a:extLst>
              <a:ext uri="{FF2B5EF4-FFF2-40B4-BE49-F238E27FC236}">
                <a16:creationId xmlns:a16="http://schemas.microsoft.com/office/drawing/2014/main" id="{EE02AA0B-E1DC-484B-BDC7-E346FF8B2E49}"/>
              </a:ext>
            </a:extLst>
          </p:cNvPr>
          <p:cNvSpPr txBox="1">
            <a:spLocks noChangeArrowheads="1"/>
          </p:cNvSpPr>
          <p:nvPr/>
        </p:nvSpPr>
        <p:spPr bwMode="auto">
          <a:xfrm>
            <a:off x="8039100" y="5761039"/>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p>
            <a:pPr>
              <a:defRPr/>
            </a:pPr>
            <a:r>
              <a:rPr lang="en-US" altLang="zh-TW" sz="2400" dirty="0">
                <a:solidFill>
                  <a:schemeClr val="dk1"/>
                </a:solidFill>
                <a:latin typeface="+mn-lt"/>
              </a:rPr>
              <a:t>Shared weights</a:t>
            </a:r>
            <a:endParaRPr lang="zh-TW" altLang="en-US" sz="2400" dirty="0">
              <a:solidFill>
                <a:schemeClr val="dk1"/>
              </a:solidFill>
              <a:latin typeface="+mn-lt"/>
            </a:endParaRPr>
          </a:p>
        </p:txBody>
      </p:sp>
      <p:cxnSp>
        <p:nvCxnSpPr>
          <p:cNvPr id="56" name="直線單箭頭接點 71">
            <a:extLst>
              <a:ext uri="{FF2B5EF4-FFF2-40B4-BE49-F238E27FC236}">
                <a16:creationId xmlns:a16="http://schemas.microsoft.com/office/drawing/2014/main" id="{40CF07D8-C072-4EE6-A60C-16ADCC636FB6}"/>
              </a:ext>
            </a:extLst>
          </p:cNvPr>
          <p:cNvCxnSpPr>
            <a:stCxn id="24" idx="3"/>
            <a:endCxn id="45" idx="2"/>
          </p:cNvCxnSpPr>
          <p:nvPr/>
        </p:nvCxnSpPr>
        <p:spPr>
          <a:xfrm>
            <a:off x="7681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a:extLst>
              <a:ext uri="{FF2B5EF4-FFF2-40B4-BE49-F238E27FC236}">
                <a16:creationId xmlns:a16="http://schemas.microsoft.com/office/drawing/2014/main" id="{5536DC37-68EA-4262-8B8B-8DD640F210B7}"/>
              </a:ext>
            </a:extLst>
          </p:cNvPr>
          <p:cNvCxnSpPr>
            <a:stCxn id="25" idx="3"/>
            <a:endCxn id="45" idx="2"/>
          </p:cNvCxnSpPr>
          <p:nvPr/>
        </p:nvCxnSpPr>
        <p:spPr>
          <a:xfrm>
            <a:off x="7681913" y="1192214"/>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a:extLst>
              <a:ext uri="{FF2B5EF4-FFF2-40B4-BE49-F238E27FC236}">
                <a16:creationId xmlns:a16="http://schemas.microsoft.com/office/drawing/2014/main" id="{B430570A-7EF7-4082-8214-47AAD2EA9402}"/>
              </a:ext>
            </a:extLst>
          </p:cNvPr>
          <p:cNvCxnSpPr>
            <a:stCxn id="26" idx="3"/>
            <a:endCxn id="45" idx="2"/>
          </p:cNvCxnSpPr>
          <p:nvPr/>
        </p:nvCxnSpPr>
        <p:spPr>
          <a:xfrm>
            <a:off x="7681913" y="1654176"/>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a:extLst>
              <a:ext uri="{FF2B5EF4-FFF2-40B4-BE49-F238E27FC236}">
                <a16:creationId xmlns:a16="http://schemas.microsoft.com/office/drawing/2014/main" id="{D3322625-0714-4FB8-BC35-045B45BB39F4}"/>
              </a:ext>
            </a:extLst>
          </p:cNvPr>
          <p:cNvCxnSpPr>
            <a:endCxn id="45" idx="2"/>
          </p:cNvCxnSpPr>
          <p:nvPr/>
        </p:nvCxnSpPr>
        <p:spPr>
          <a:xfrm>
            <a:off x="7710489" y="2981326"/>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a:extLst>
              <a:ext uri="{FF2B5EF4-FFF2-40B4-BE49-F238E27FC236}">
                <a16:creationId xmlns:a16="http://schemas.microsoft.com/office/drawing/2014/main" id="{3815408A-10D7-43CD-A864-9EB5949A935F}"/>
              </a:ext>
            </a:extLst>
          </p:cNvPr>
          <p:cNvCxnSpPr>
            <a:endCxn id="45" idx="2"/>
          </p:cNvCxnSpPr>
          <p:nvPr/>
        </p:nvCxnSpPr>
        <p:spPr>
          <a:xfrm flipV="1">
            <a:off x="7697789" y="3333751"/>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a:extLst>
              <a:ext uri="{FF2B5EF4-FFF2-40B4-BE49-F238E27FC236}">
                <a16:creationId xmlns:a16="http://schemas.microsoft.com/office/drawing/2014/main" id="{15E55009-8CA5-4A7C-9296-6C3508C8C382}"/>
              </a:ext>
            </a:extLst>
          </p:cNvPr>
          <p:cNvCxnSpPr>
            <a:endCxn id="45" idx="2"/>
          </p:cNvCxnSpPr>
          <p:nvPr/>
        </p:nvCxnSpPr>
        <p:spPr>
          <a:xfrm flipV="1">
            <a:off x="7697789" y="3333751"/>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a:extLst>
              <a:ext uri="{FF2B5EF4-FFF2-40B4-BE49-F238E27FC236}">
                <a16:creationId xmlns:a16="http://schemas.microsoft.com/office/drawing/2014/main" id="{6F547D2C-1193-43AF-8A27-03284022E2E5}"/>
              </a:ext>
            </a:extLst>
          </p:cNvPr>
          <p:cNvCxnSpPr>
            <a:stCxn id="32" idx="3"/>
          </p:cNvCxnSpPr>
          <p:nvPr/>
        </p:nvCxnSpPr>
        <p:spPr>
          <a:xfrm flipV="1">
            <a:off x="7681914" y="3360739"/>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a:extLst>
              <a:ext uri="{FF2B5EF4-FFF2-40B4-BE49-F238E27FC236}">
                <a16:creationId xmlns:a16="http://schemas.microsoft.com/office/drawing/2014/main" id="{4F4F8555-9C0A-422D-BD32-417A19EFEDF8}"/>
              </a:ext>
            </a:extLst>
          </p:cNvPr>
          <p:cNvCxnSpPr>
            <a:stCxn id="33" idx="3"/>
          </p:cNvCxnSpPr>
          <p:nvPr/>
        </p:nvCxnSpPr>
        <p:spPr>
          <a:xfrm flipV="1">
            <a:off x="7681913" y="3327401"/>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a:extLst>
              <a:ext uri="{FF2B5EF4-FFF2-40B4-BE49-F238E27FC236}">
                <a16:creationId xmlns:a16="http://schemas.microsoft.com/office/drawing/2014/main" id="{E471A576-229F-483E-A194-D409BAA38AFC}"/>
              </a:ext>
            </a:extLst>
          </p:cNvPr>
          <p:cNvCxnSpPr>
            <a:stCxn id="34" idx="3"/>
          </p:cNvCxnSpPr>
          <p:nvPr/>
        </p:nvCxnSpPr>
        <p:spPr>
          <a:xfrm flipV="1">
            <a:off x="7681914" y="3389314"/>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753" name="文字方塊 87">
            <a:extLst>
              <a:ext uri="{FF2B5EF4-FFF2-40B4-BE49-F238E27FC236}">
                <a16:creationId xmlns:a16="http://schemas.microsoft.com/office/drawing/2014/main" id="{ED1A5BFF-BD53-4958-96C8-9D3B28CF5445}"/>
              </a:ext>
            </a:extLst>
          </p:cNvPr>
          <p:cNvSpPr txBox="1">
            <a:spLocks noChangeArrowheads="1"/>
          </p:cNvSpPr>
          <p:nvPr/>
        </p:nvSpPr>
        <p:spPr bwMode="auto">
          <a:xfrm>
            <a:off x="2232026"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pic>
        <p:nvPicPr>
          <p:cNvPr id="66" name="圖片 86">
            <a:extLst>
              <a:ext uri="{FF2B5EF4-FFF2-40B4-BE49-F238E27FC236}">
                <a16:creationId xmlns:a16="http://schemas.microsoft.com/office/drawing/2014/main" id="{535B895A-C33F-4E62-82A9-F129FE7A5D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1216025"/>
            <a:ext cx="2230438" cy="224313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a:extLst>
              <a:ext uri="{FF2B5EF4-FFF2-40B4-BE49-F238E27FC236}">
                <a16:creationId xmlns:a16="http://schemas.microsoft.com/office/drawing/2014/main" id="{773314FC-5085-4267-BD27-302F39886AE3}"/>
              </a:ext>
            </a:extLst>
          </p:cNvPr>
          <p:cNvCxnSpPr/>
          <p:nvPr/>
        </p:nvCxnSpPr>
        <p:spPr>
          <a:xfrm flipV="1">
            <a:off x="3852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a:extLst>
              <a:ext uri="{FF2B5EF4-FFF2-40B4-BE49-F238E27FC236}">
                <a16:creationId xmlns:a16="http://schemas.microsoft.com/office/drawing/2014/main" id="{00A2C93A-8215-4686-8F95-01E6A1A30C46}"/>
              </a:ext>
            </a:extLst>
          </p:cNvPr>
          <p:cNvCxnSpPr/>
          <p:nvPr/>
        </p:nvCxnSpPr>
        <p:spPr>
          <a:xfrm>
            <a:off x="3546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a:extLst>
              <a:ext uri="{FF2B5EF4-FFF2-40B4-BE49-F238E27FC236}">
                <a16:creationId xmlns:a16="http://schemas.microsoft.com/office/drawing/2014/main" id="{E0048310-3C78-49BD-A9F9-8CD79EFBA91B}"/>
              </a:ext>
            </a:extLst>
          </p:cNvPr>
          <p:cNvSpPr txBox="1"/>
          <p:nvPr/>
        </p:nvSpPr>
        <p:spPr>
          <a:xfrm>
            <a:off x="2133600" y="5257801"/>
            <a:ext cx="3483048"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Fewer parameters</a:t>
            </a:r>
            <a:endParaRPr lang="zh-TW" altLang="en-US" sz="2400" dirty="0">
              <a:solidFill>
                <a:srgbClr val="000000"/>
              </a:solidFill>
            </a:endParaRPr>
          </a:p>
        </p:txBody>
      </p:sp>
      <p:sp>
        <p:nvSpPr>
          <p:cNvPr id="70" name="文字方塊 92">
            <a:extLst>
              <a:ext uri="{FF2B5EF4-FFF2-40B4-BE49-F238E27FC236}">
                <a16:creationId xmlns:a16="http://schemas.microsoft.com/office/drawing/2014/main" id="{BC2CB883-A44C-426B-AEC6-71C4D62F1BA4}"/>
              </a:ext>
            </a:extLst>
          </p:cNvPr>
          <p:cNvSpPr txBox="1"/>
          <p:nvPr/>
        </p:nvSpPr>
        <p:spPr>
          <a:xfrm>
            <a:off x="2153478" y="5937960"/>
            <a:ext cx="3485322"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Even fewer parameters</a:t>
            </a:r>
            <a:endParaRPr lang="zh-TW" altLang="en-US" sz="2400" dirty="0">
              <a:solidFill>
                <a:srgbClr val="000000"/>
              </a:solidFill>
            </a:endParaRPr>
          </a:p>
        </p:txBody>
      </p:sp>
      <p:sp>
        <p:nvSpPr>
          <p:cNvPr id="71" name="TextBox 70">
            <a:extLst>
              <a:ext uri="{FF2B5EF4-FFF2-40B4-BE49-F238E27FC236}">
                <a16:creationId xmlns:a16="http://schemas.microsoft.com/office/drawing/2014/main" id="{DF1C5066-8624-4B22-AD9C-EBE16D0FA7B8}"/>
              </a:ext>
            </a:extLst>
          </p:cNvPr>
          <p:cNvSpPr txBox="1"/>
          <p:nvPr/>
        </p:nvSpPr>
        <p:spPr>
          <a:xfrm>
            <a:off x="9901724" y="3697582"/>
            <a:ext cx="2119310" cy="1754326"/>
          </a:xfrm>
          <a:prstGeom prst="rect">
            <a:avLst/>
          </a:prstGeom>
          <a:noFill/>
        </p:spPr>
        <p:txBody>
          <a:bodyPr wrap="square">
            <a:spAutoFit/>
          </a:bodyPr>
          <a:lstStyle/>
          <a:p>
            <a:r>
              <a:rPr lang="en-US" dirty="0"/>
              <a:t>Parameter sharing refers to using the same parameter for more than one function in a model.</a:t>
            </a:r>
            <a:endParaRPr lang="en-IN" dirty="0"/>
          </a:p>
        </p:txBody>
      </p:sp>
      <p:pic>
        <p:nvPicPr>
          <p:cNvPr id="73" name="Picture 72">
            <a:extLst>
              <a:ext uri="{FF2B5EF4-FFF2-40B4-BE49-F238E27FC236}">
                <a16:creationId xmlns:a16="http://schemas.microsoft.com/office/drawing/2014/main" id="{17095946-3DFA-4DEE-B91D-FA98BEDBB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EB958-00E8-40A7-AE4B-FCF2CDFF5064}"/>
              </a:ext>
            </a:extLst>
          </p:cNvPr>
          <p:cNvSpPr>
            <a:spLocks noGrp="1"/>
          </p:cNvSpPr>
          <p:nvPr>
            <p:ph type="title"/>
          </p:nvPr>
        </p:nvSpPr>
        <p:spPr/>
        <p:txBody>
          <a:bodyPr/>
          <a:lstStyle/>
          <a:p>
            <a:r>
              <a:rPr lang="en-US" dirty="0"/>
              <a:t>Pooling</a:t>
            </a:r>
            <a:endParaRPr lang="en-IN" dirty="0"/>
          </a:p>
        </p:txBody>
      </p:sp>
      <p:sp>
        <p:nvSpPr>
          <p:cNvPr id="3" name="Content Placeholder 2">
            <a:extLst>
              <a:ext uri="{FF2B5EF4-FFF2-40B4-BE49-F238E27FC236}">
                <a16:creationId xmlns:a16="http://schemas.microsoft.com/office/drawing/2014/main" id="{31DE0B24-D59A-4E30-8452-B31339D7F707}"/>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A typical layer of a convolutional network consists of three stages. </a:t>
            </a:r>
          </a:p>
          <a:p>
            <a:pPr algn="just"/>
            <a:r>
              <a:rPr lang="en-US" sz="2400" dirty="0">
                <a:latin typeface="Times New Roman" panose="02020603050405020304" pitchFamily="18" charset="0"/>
                <a:cs typeface="Times New Roman" panose="02020603050405020304" pitchFamily="18" charset="0"/>
              </a:rPr>
              <a:t>In the first stage, the layer performs several convolutions in parallel to produce a set of linear activations. </a:t>
            </a:r>
          </a:p>
          <a:p>
            <a:pPr algn="just"/>
            <a:r>
              <a:rPr lang="en-US" sz="2400" dirty="0">
                <a:latin typeface="Times New Roman" panose="02020603050405020304" pitchFamily="18" charset="0"/>
                <a:cs typeface="Times New Roman" panose="02020603050405020304" pitchFamily="18" charset="0"/>
              </a:rPr>
              <a:t>In the second stage, each linear activation is run through a nonlinear activation function, such as the rectified linear activation function. This stage is sometimes called the </a:t>
            </a:r>
            <a:r>
              <a:rPr lang="en-US" sz="2400" i="1" dirty="0">
                <a:latin typeface="Times New Roman" panose="02020603050405020304" pitchFamily="18" charset="0"/>
                <a:cs typeface="Times New Roman" panose="02020603050405020304" pitchFamily="18" charset="0"/>
              </a:rPr>
              <a:t>detector stage</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In the third stage, we use a </a:t>
            </a:r>
            <a:r>
              <a:rPr lang="en-US" sz="2400" i="1" dirty="0">
                <a:latin typeface="Times New Roman" panose="02020603050405020304" pitchFamily="18" charset="0"/>
                <a:cs typeface="Times New Roman" panose="02020603050405020304" pitchFamily="18" charset="0"/>
              </a:rPr>
              <a:t>pooling</a:t>
            </a:r>
            <a:r>
              <a:rPr lang="en-US" sz="2400" dirty="0">
                <a:latin typeface="Times New Roman" panose="02020603050405020304" pitchFamily="18" charset="0"/>
                <a:cs typeface="Times New Roman" panose="02020603050405020304" pitchFamily="18" charset="0"/>
              </a:rPr>
              <a:t> function to modify the output of the layer further.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D0FE24-FA64-4A4A-846D-053BBC098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210026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D30B-5470-4829-8942-BF2051BE67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E48B93-8DA1-47AE-BB65-8DE797266CA6}"/>
              </a:ext>
            </a:extLst>
          </p:cNvPr>
          <p:cNvSpPr>
            <a:spLocks noGrp="1"/>
          </p:cNvSpPr>
          <p:nvPr>
            <p:ph idx="1"/>
          </p:nvPr>
        </p:nvSpPr>
        <p:spPr/>
        <p:txBody>
          <a:bodyPr/>
          <a:lstStyle/>
          <a:p>
            <a:r>
              <a:rPr lang="en-US" dirty="0"/>
              <a:t>A pooling function replaces the output of the net at a certain location with a summary statistic of the nearby outputs. </a:t>
            </a:r>
          </a:p>
          <a:p>
            <a:pPr lvl="1"/>
            <a:r>
              <a:rPr lang="en-US" dirty="0"/>
              <a:t>For example, the max pooling (Zhou and </a:t>
            </a:r>
            <a:r>
              <a:rPr lang="en-US" dirty="0" err="1"/>
              <a:t>Chellappa</a:t>
            </a:r>
            <a:r>
              <a:rPr lang="en-US" dirty="0"/>
              <a:t>, 1988) operation reports the maximum output within a rectangular </a:t>
            </a:r>
            <a:r>
              <a:rPr lang="en-IN" dirty="0" err="1"/>
              <a:t>neighborhood</a:t>
            </a:r>
            <a:r>
              <a:rPr lang="en-IN" dirty="0"/>
              <a:t>.</a:t>
            </a:r>
          </a:p>
        </p:txBody>
      </p:sp>
      <p:pic>
        <p:nvPicPr>
          <p:cNvPr id="4" name="Picture 3">
            <a:extLst>
              <a:ext uri="{FF2B5EF4-FFF2-40B4-BE49-F238E27FC236}">
                <a16:creationId xmlns:a16="http://schemas.microsoft.com/office/drawing/2014/main" id="{531B4D7F-5EC7-4BF6-A788-AD3BB363E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237782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a:extLst>
              <a:ext uri="{FF2B5EF4-FFF2-40B4-BE49-F238E27FC236}">
                <a16:creationId xmlns:a16="http://schemas.microsoft.com/office/drawing/2014/main" id="{1724D86B-1B2A-4EB3-8AA6-11DF4CF9D660}"/>
              </a:ext>
            </a:extLst>
          </p:cNvPr>
          <p:cNvSpPr>
            <a:spLocks noGrp="1"/>
          </p:cNvSpPr>
          <p:nvPr>
            <p:ph type="title"/>
          </p:nvPr>
        </p:nvSpPr>
        <p:spPr>
          <a:xfrm>
            <a:off x="678413" y="341716"/>
            <a:ext cx="7886700" cy="719138"/>
          </a:xfrm>
        </p:spPr>
        <p:txBody>
          <a:bodyPr/>
          <a:lstStyle/>
          <a:p>
            <a:r>
              <a:rPr lang="en-US" altLang="zh-TW" dirty="0">
                <a:ea typeface="ＭＳ Ｐゴシック" panose="020B0600070205080204" pitchFamily="34" charset="-128"/>
              </a:rPr>
              <a:t>Max Pooling</a:t>
            </a:r>
            <a:endParaRPr lang="zh-TW" altLang="en-US" dirty="0">
              <a:ea typeface="ＭＳ Ｐゴシック" panose="020B0600070205080204" pitchFamily="34" charset="-128"/>
            </a:endParaRPr>
          </a:p>
        </p:txBody>
      </p:sp>
      <p:sp>
        <p:nvSpPr>
          <p:cNvPr id="5" name="橢圓 11">
            <a:extLst>
              <a:ext uri="{FF2B5EF4-FFF2-40B4-BE49-F238E27FC236}">
                <a16:creationId xmlns:a16="http://schemas.microsoft.com/office/drawing/2014/main" id="{0C30E7F3-48CC-4A77-BD12-B9C10FD02C0F}"/>
              </a:ext>
            </a:extLst>
          </p:cNvPr>
          <p:cNvSpPr>
            <a:spLocks noChangeArrowheads="1"/>
          </p:cNvSpPr>
          <p:nvPr/>
        </p:nvSpPr>
        <p:spPr bwMode="auto">
          <a:xfrm>
            <a:off x="2419350" y="3284539"/>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6" name="橢圓 12">
            <a:extLst>
              <a:ext uri="{FF2B5EF4-FFF2-40B4-BE49-F238E27FC236}">
                <a16:creationId xmlns:a16="http://schemas.microsoft.com/office/drawing/2014/main" id="{8CB19D11-AD21-41E3-B879-79682CA53A99}"/>
              </a:ext>
            </a:extLst>
          </p:cNvPr>
          <p:cNvSpPr>
            <a:spLocks noChangeArrowheads="1"/>
          </p:cNvSpPr>
          <p:nvPr/>
        </p:nvSpPr>
        <p:spPr bwMode="auto">
          <a:xfrm>
            <a:off x="3260726" y="3284539"/>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7" name="橢圓 13">
            <a:extLst>
              <a:ext uri="{FF2B5EF4-FFF2-40B4-BE49-F238E27FC236}">
                <a16:creationId xmlns:a16="http://schemas.microsoft.com/office/drawing/2014/main" id="{DB348913-8A66-4A6B-9239-7C66C80B0BD0}"/>
              </a:ext>
            </a:extLst>
          </p:cNvPr>
          <p:cNvSpPr>
            <a:spLocks noChangeArrowheads="1"/>
          </p:cNvSpPr>
          <p:nvPr/>
        </p:nvSpPr>
        <p:spPr bwMode="auto">
          <a:xfrm>
            <a:off x="4103689" y="32845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8" name="橢圓 14">
            <a:extLst>
              <a:ext uri="{FF2B5EF4-FFF2-40B4-BE49-F238E27FC236}">
                <a16:creationId xmlns:a16="http://schemas.microsoft.com/office/drawing/2014/main" id="{0DCDBA2D-79A6-4811-AD67-D3D618795A7E}"/>
              </a:ext>
            </a:extLst>
          </p:cNvPr>
          <p:cNvSpPr>
            <a:spLocks noChangeArrowheads="1"/>
          </p:cNvSpPr>
          <p:nvPr/>
        </p:nvSpPr>
        <p:spPr bwMode="auto">
          <a:xfrm>
            <a:off x="4945064" y="32845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9" name="橢圓 15">
            <a:extLst>
              <a:ext uri="{FF2B5EF4-FFF2-40B4-BE49-F238E27FC236}">
                <a16:creationId xmlns:a16="http://schemas.microsoft.com/office/drawing/2014/main" id="{59BD25E2-8F6F-44D4-B5A8-B3E2FB39B545}"/>
              </a:ext>
            </a:extLst>
          </p:cNvPr>
          <p:cNvSpPr>
            <a:spLocks noChangeArrowheads="1"/>
          </p:cNvSpPr>
          <p:nvPr/>
        </p:nvSpPr>
        <p:spPr bwMode="auto">
          <a:xfrm>
            <a:off x="2419350" y="4084639"/>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0" name="橢圓 16">
            <a:extLst>
              <a:ext uri="{FF2B5EF4-FFF2-40B4-BE49-F238E27FC236}">
                <a16:creationId xmlns:a16="http://schemas.microsoft.com/office/drawing/2014/main" id="{AC09C9AD-9E6D-4E7B-8950-FA1A0FE8D77A}"/>
              </a:ext>
            </a:extLst>
          </p:cNvPr>
          <p:cNvSpPr>
            <a:spLocks noChangeArrowheads="1"/>
          </p:cNvSpPr>
          <p:nvPr/>
        </p:nvSpPr>
        <p:spPr bwMode="auto">
          <a:xfrm>
            <a:off x="3260726" y="4084639"/>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1" name="橢圓 17">
            <a:extLst>
              <a:ext uri="{FF2B5EF4-FFF2-40B4-BE49-F238E27FC236}">
                <a16:creationId xmlns:a16="http://schemas.microsoft.com/office/drawing/2014/main" id="{5A708236-6778-4002-BABA-4EE8971B9ACF}"/>
              </a:ext>
            </a:extLst>
          </p:cNvPr>
          <p:cNvSpPr>
            <a:spLocks noChangeArrowheads="1"/>
          </p:cNvSpPr>
          <p:nvPr/>
        </p:nvSpPr>
        <p:spPr bwMode="auto">
          <a:xfrm>
            <a:off x="4103689" y="40846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12" name="橢圓 18">
            <a:extLst>
              <a:ext uri="{FF2B5EF4-FFF2-40B4-BE49-F238E27FC236}">
                <a16:creationId xmlns:a16="http://schemas.microsoft.com/office/drawing/2014/main" id="{4B9C2D2A-8A59-45FF-BE56-30FED2450584}"/>
              </a:ext>
            </a:extLst>
          </p:cNvPr>
          <p:cNvSpPr>
            <a:spLocks noChangeArrowheads="1"/>
          </p:cNvSpPr>
          <p:nvPr/>
        </p:nvSpPr>
        <p:spPr bwMode="auto">
          <a:xfrm>
            <a:off x="4945064" y="40846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3" name="橢圓 19">
            <a:extLst>
              <a:ext uri="{FF2B5EF4-FFF2-40B4-BE49-F238E27FC236}">
                <a16:creationId xmlns:a16="http://schemas.microsoft.com/office/drawing/2014/main" id="{81727585-8F6C-4F46-BD1E-1F6500237091}"/>
              </a:ext>
            </a:extLst>
          </p:cNvPr>
          <p:cNvSpPr>
            <a:spLocks noChangeArrowheads="1"/>
          </p:cNvSpPr>
          <p:nvPr/>
        </p:nvSpPr>
        <p:spPr bwMode="auto">
          <a:xfrm>
            <a:off x="2419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4" name="橢圓 20">
            <a:extLst>
              <a:ext uri="{FF2B5EF4-FFF2-40B4-BE49-F238E27FC236}">
                <a16:creationId xmlns:a16="http://schemas.microsoft.com/office/drawing/2014/main" id="{C725FB71-DBE6-4AAD-8790-F426447661B6}"/>
              </a:ext>
            </a:extLst>
          </p:cNvPr>
          <p:cNvSpPr>
            <a:spLocks noChangeArrowheads="1"/>
          </p:cNvSpPr>
          <p:nvPr/>
        </p:nvSpPr>
        <p:spPr bwMode="auto">
          <a:xfrm>
            <a:off x="3260726"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5" name="橢圓 21">
            <a:extLst>
              <a:ext uri="{FF2B5EF4-FFF2-40B4-BE49-F238E27FC236}">
                <a16:creationId xmlns:a16="http://schemas.microsoft.com/office/drawing/2014/main" id="{9FB840A6-5116-4C92-AE96-9AE7EEBDA2F3}"/>
              </a:ext>
            </a:extLst>
          </p:cNvPr>
          <p:cNvSpPr>
            <a:spLocks noChangeArrowheads="1"/>
          </p:cNvSpPr>
          <p:nvPr/>
        </p:nvSpPr>
        <p:spPr bwMode="auto">
          <a:xfrm>
            <a:off x="4103689"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16" name="橢圓 22">
            <a:extLst>
              <a:ext uri="{FF2B5EF4-FFF2-40B4-BE49-F238E27FC236}">
                <a16:creationId xmlns:a16="http://schemas.microsoft.com/office/drawing/2014/main" id="{B657160B-A491-43BC-A9F2-A9FA15D70EBA}"/>
              </a:ext>
            </a:extLst>
          </p:cNvPr>
          <p:cNvSpPr>
            <a:spLocks noChangeArrowheads="1"/>
          </p:cNvSpPr>
          <p:nvPr/>
        </p:nvSpPr>
        <p:spPr bwMode="auto">
          <a:xfrm>
            <a:off x="4945064"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7" name="橢圓 23">
            <a:extLst>
              <a:ext uri="{FF2B5EF4-FFF2-40B4-BE49-F238E27FC236}">
                <a16:creationId xmlns:a16="http://schemas.microsoft.com/office/drawing/2014/main" id="{8922B5E3-671B-4B5B-8C43-C37F45958DAB}"/>
              </a:ext>
            </a:extLst>
          </p:cNvPr>
          <p:cNvSpPr>
            <a:spLocks noChangeArrowheads="1"/>
          </p:cNvSpPr>
          <p:nvPr/>
        </p:nvSpPr>
        <p:spPr bwMode="auto">
          <a:xfrm>
            <a:off x="2419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8" name="橢圓 24">
            <a:extLst>
              <a:ext uri="{FF2B5EF4-FFF2-40B4-BE49-F238E27FC236}">
                <a16:creationId xmlns:a16="http://schemas.microsoft.com/office/drawing/2014/main" id="{570BCBEB-F19D-4344-B7EC-9786CAE5CBC1}"/>
              </a:ext>
            </a:extLst>
          </p:cNvPr>
          <p:cNvSpPr>
            <a:spLocks noChangeArrowheads="1"/>
          </p:cNvSpPr>
          <p:nvPr/>
        </p:nvSpPr>
        <p:spPr bwMode="auto">
          <a:xfrm>
            <a:off x="3260726"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19" name="橢圓 25">
            <a:extLst>
              <a:ext uri="{FF2B5EF4-FFF2-40B4-BE49-F238E27FC236}">
                <a16:creationId xmlns:a16="http://schemas.microsoft.com/office/drawing/2014/main" id="{77AD6555-1455-4D10-BE94-5D7478814D55}"/>
              </a:ext>
            </a:extLst>
          </p:cNvPr>
          <p:cNvSpPr>
            <a:spLocks noChangeArrowheads="1"/>
          </p:cNvSpPr>
          <p:nvPr/>
        </p:nvSpPr>
        <p:spPr bwMode="auto">
          <a:xfrm>
            <a:off x="4103689"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20" name="橢圓 26">
            <a:extLst>
              <a:ext uri="{FF2B5EF4-FFF2-40B4-BE49-F238E27FC236}">
                <a16:creationId xmlns:a16="http://schemas.microsoft.com/office/drawing/2014/main" id="{73FE70C1-DCCD-485C-A391-9D2A8E769A19}"/>
              </a:ext>
            </a:extLst>
          </p:cNvPr>
          <p:cNvSpPr>
            <a:spLocks noChangeArrowheads="1"/>
          </p:cNvSpPr>
          <p:nvPr/>
        </p:nvSpPr>
        <p:spPr bwMode="auto">
          <a:xfrm>
            <a:off x="4945064"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graphicFrame>
        <p:nvGraphicFramePr>
          <p:cNvPr id="21" name="表格 34">
            <a:extLst>
              <a:ext uri="{FF2B5EF4-FFF2-40B4-BE49-F238E27FC236}">
                <a16:creationId xmlns:a16="http://schemas.microsoft.com/office/drawing/2014/main" id="{CBB43073-4D9A-4ABE-B27A-3D0B94084A83}"/>
              </a:ext>
            </a:extLst>
          </p:cNvPr>
          <p:cNvGraphicFramePr>
            <a:graphicFrameLocks noGrp="1"/>
          </p:cNvGraphicFramePr>
          <p:nvPr/>
        </p:nvGraphicFramePr>
        <p:xfrm>
          <a:off x="7235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a:extLst>
              <a:ext uri="{FF2B5EF4-FFF2-40B4-BE49-F238E27FC236}">
                <a16:creationId xmlns:a16="http://schemas.microsoft.com/office/drawing/2014/main" id="{9D44D378-0F19-4CEF-8AEB-6AA7659A49FA}"/>
              </a:ext>
            </a:extLst>
          </p:cNvPr>
          <p:cNvSpPr txBox="1">
            <a:spLocks noChangeArrowheads="1"/>
          </p:cNvSpPr>
          <p:nvPr/>
        </p:nvSpPr>
        <p:spPr bwMode="auto">
          <a:xfrm>
            <a:off x="8724900" y="2085976"/>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23" name="橢圓 41">
            <a:extLst>
              <a:ext uri="{FF2B5EF4-FFF2-40B4-BE49-F238E27FC236}">
                <a16:creationId xmlns:a16="http://schemas.microsoft.com/office/drawing/2014/main" id="{D3DA5C60-17B5-4550-9B79-D45529623ABD}"/>
              </a:ext>
            </a:extLst>
          </p:cNvPr>
          <p:cNvSpPr>
            <a:spLocks noChangeArrowheads="1"/>
          </p:cNvSpPr>
          <p:nvPr/>
        </p:nvSpPr>
        <p:spPr bwMode="auto">
          <a:xfrm>
            <a:off x="6588126" y="33543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4" name="橢圓 42">
            <a:extLst>
              <a:ext uri="{FF2B5EF4-FFF2-40B4-BE49-F238E27FC236}">
                <a16:creationId xmlns:a16="http://schemas.microsoft.com/office/drawing/2014/main" id="{7C2DB77E-223A-4D27-B58F-651996A629DE}"/>
              </a:ext>
            </a:extLst>
          </p:cNvPr>
          <p:cNvSpPr>
            <a:spLocks noChangeArrowheads="1"/>
          </p:cNvSpPr>
          <p:nvPr/>
        </p:nvSpPr>
        <p:spPr bwMode="auto">
          <a:xfrm>
            <a:off x="7429501" y="33543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5" name="橢圓 43">
            <a:extLst>
              <a:ext uri="{FF2B5EF4-FFF2-40B4-BE49-F238E27FC236}">
                <a16:creationId xmlns:a16="http://schemas.microsoft.com/office/drawing/2014/main" id="{9A04912B-B407-4905-801B-9BAB3E740945}"/>
              </a:ext>
            </a:extLst>
          </p:cNvPr>
          <p:cNvSpPr>
            <a:spLocks noChangeArrowheads="1"/>
          </p:cNvSpPr>
          <p:nvPr/>
        </p:nvSpPr>
        <p:spPr bwMode="auto">
          <a:xfrm>
            <a:off x="8272464" y="33543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6" name="橢圓 44">
            <a:extLst>
              <a:ext uri="{FF2B5EF4-FFF2-40B4-BE49-F238E27FC236}">
                <a16:creationId xmlns:a16="http://schemas.microsoft.com/office/drawing/2014/main" id="{905FCDC1-531E-4938-981B-028383270342}"/>
              </a:ext>
            </a:extLst>
          </p:cNvPr>
          <p:cNvSpPr>
            <a:spLocks noChangeArrowheads="1"/>
          </p:cNvSpPr>
          <p:nvPr/>
        </p:nvSpPr>
        <p:spPr bwMode="auto">
          <a:xfrm>
            <a:off x="9113839" y="33543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7" name="橢圓 45">
            <a:extLst>
              <a:ext uri="{FF2B5EF4-FFF2-40B4-BE49-F238E27FC236}">
                <a16:creationId xmlns:a16="http://schemas.microsoft.com/office/drawing/2014/main" id="{A709FEFB-B536-4A48-9D30-4A67E1ABFE14}"/>
              </a:ext>
            </a:extLst>
          </p:cNvPr>
          <p:cNvSpPr>
            <a:spLocks noChangeArrowheads="1"/>
          </p:cNvSpPr>
          <p:nvPr/>
        </p:nvSpPr>
        <p:spPr bwMode="auto">
          <a:xfrm>
            <a:off x="6588126" y="41544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8" name="橢圓 46">
            <a:extLst>
              <a:ext uri="{FF2B5EF4-FFF2-40B4-BE49-F238E27FC236}">
                <a16:creationId xmlns:a16="http://schemas.microsoft.com/office/drawing/2014/main" id="{EA05FAF2-62DD-48D3-9115-C62D4D48A651}"/>
              </a:ext>
            </a:extLst>
          </p:cNvPr>
          <p:cNvSpPr>
            <a:spLocks noChangeArrowheads="1"/>
          </p:cNvSpPr>
          <p:nvPr/>
        </p:nvSpPr>
        <p:spPr bwMode="auto">
          <a:xfrm>
            <a:off x="7429501" y="41544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9" name="橢圓 47">
            <a:extLst>
              <a:ext uri="{FF2B5EF4-FFF2-40B4-BE49-F238E27FC236}">
                <a16:creationId xmlns:a16="http://schemas.microsoft.com/office/drawing/2014/main" id="{B342487F-312C-4795-A13B-193FD94DE4AE}"/>
              </a:ext>
            </a:extLst>
          </p:cNvPr>
          <p:cNvSpPr>
            <a:spLocks noChangeArrowheads="1"/>
          </p:cNvSpPr>
          <p:nvPr/>
        </p:nvSpPr>
        <p:spPr bwMode="auto">
          <a:xfrm>
            <a:off x="8272464" y="41544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30" name="橢圓 48">
            <a:extLst>
              <a:ext uri="{FF2B5EF4-FFF2-40B4-BE49-F238E27FC236}">
                <a16:creationId xmlns:a16="http://schemas.microsoft.com/office/drawing/2014/main" id="{9D6C8D90-9393-4DAD-81C9-40FD9639631F}"/>
              </a:ext>
            </a:extLst>
          </p:cNvPr>
          <p:cNvSpPr>
            <a:spLocks noChangeArrowheads="1"/>
          </p:cNvSpPr>
          <p:nvPr/>
        </p:nvSpPr>
        <p:spPr bwMode="auto">
          <a:xfrm>
            <a:off x="9113839" y="41544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1" name="橢圓 49">
            <a:extLst>
              <a:ext uri="{FF2B5EF4-FFF2-40B4-BE49-F238E27FC236}">
                <a16:creationId xmlns:a16="http://schemas.microsoft.com/office/drawing/2014/main" id="{348B38F4-9920-4B71-8B08-120FB2CED1C4}"/>
              </a:ext>
            </a:extLst>
          </p:cNvPr>
          <p:cNvSpPr>
            <a:spLocks noChangeArrowheads="1"/>
          </p:cNvSpPr>
          <p:nvPr/>
        </p:nvSpPr>
        <p:spPr bwMode="auto">
          <a:xfrm>
            <a:off x="6588126" y="50117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2" name="橢圓 50">
            <a:extLst>
              <a:ext uri="{FF2B5EF4-FFF2-40B4-BE49-F238E27FC236}">
                <a16:creationId xmlns:a16="http://schemas.microsoft.com/office/drawing/2014/main" id="{373C38AA-F698-456B-8198-6C429509D7F2}"/>
              </a:ext>
            </a:extLst>
          </p:cNvPr>
          <p:cNvSpPr>
            <a:spLocks noChangeArrowheads="1"/>
          </p:cNvSpPr>
          <p:nvPr/>
        </p:nvSpPr>
        <p:spPr bwMode="auto">
          <a:xfrm>
            <a:off x="7429501" y="50117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3" name="橢圓 51">
            <a:extLst>
              <a:ext uri="{FF2B5EF4-FFF2-40B4-BE49-F238E27FC236}">
                <a16:creationId xmlns:a16="http://schemas.microsoft.com/office/drawing/2014/main" id="{6BECCCF7-BBEC-4D0F-A5EB-DDB62D0F867A}"/>
              </a:ext>
            </a:extLst>
          </p:cNvPr>
          <p:cNvSpPr>
            <a:spLocks noChangeArrowheads="1"/>
          </p:cNvSpPr>
          <p:nvPr/>
        </p:nvSpPr>
        <p:spPr bwMode="auto">
          <a:xfrm>
            <a:off x="8272464" y="50117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-2</a:t>
            </a:r>
            <a:endParaRPr lang="zh-TW" altLang="en-US" sz="2400" dirty="0">
              <a:solidFill>
                <a:schemeClr val="dk1"/>
              </a:solidFill>
              <a:latin typeface="+mn-lt"/>
            </a:endParaRPr>
          </a:p>
        </p:txBody>
      </p:sp>
      <p:sp>
        <p:nvSpPr>
          <p:cNvPr id="34" name="橢圓 52">
            <a:extLst>
              <a:ext uri="{FF2B5EF4-FFF2-40B4-BE49-F238E27FC236}">
                <a16:creationId xmlns:a16="http://schemas.microsoft.com/office/drawing/2014/main" id="{589D4045-9C21-460A-98B3-8A574E1A7C9D}"/>
              </a:ext>
            </a:extLst>
          </p:cNvPr>
          <p:cNvSpPr>
            <a:spLocks noChangeArrowheads="1"/>
          </p:cNvSpPr>
          <p:nvPr/>
        </p:nvSpPr>
        <p:spPr bwMode="auto">
          <a:xfrm>
            <a:off x="9113839" y="50117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5" name="橢圓 53">
            <a:extLst>
              <a:ext uri="{FF2B5EF4-FFF2-40B4-BE49-F238E27FC236}">
                <a16:creationId xmlns:a16="http://schemas.microsoft.com/office/drawing/2014/main" id="{171550EA-6884-48F6-88D3-63FF1AD840A2}"/>
              </a:ext>
            </a:extLst>
          </p:cNvPr>
          <p:cNvSpPr>
            <a:spLocks noChangeArrowheads="1"/>
          </p:cNvSpPr>
          <p:nvPr/>
        </p:nvSpPr>
        <p:spPr bwMode="auto">
          <a:xfrm>
            <a:off x="6588126" y="58118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36" name="橢圓 54">
            <a:extLst>
              <a:ext uri="{FF2B5EF4-FFF2-40B4-BE49-F238E27FC236}">
                <a16:creationId xmlns:a16="http://schemas.microsoft.com/office/drawing/2014/main" id="{77828AA7-9761-4A9E-87B9-938BC39705E3}"/>
              </a:ext>
            </a:extLst>
          </p:cNvPr>
          <p:cNvSpPr>
            <a:spLocks noChangeArrowheads="1"/>
          </p:cNvSpPr>
          <p:nvPr/>
        </p:nvSpPr>
        <p:spPr bwMode="auto">
          <a:xfrm>
            <a:off x="7429501" y="58118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37" name="橢圓 55">
            <a:extLst>
              <a:ext uri="{FF2B5EF4-FFF2-40B4-BE49-F238E27FC236}">
                <a16:creationId xmlns:a16="http://schemas.microsoft.com/office/drawing/2014/main" id="{4D3A340E-A96A-43BC-B578-7542809C9AD3}"/>
              </a:ext>
            </a:extLst>
          </p:cNvPr>
          <p:cNvSpPr>
            <a:spLocks noChangeArrowheads="1"/>
          </p:cNvSpPr>
          <p:nvPr/>
        </p:nvSpPr>
        <p:spPr bwMode="auto">
          <a:xfrm>
            <a:off x="8272464" y="58118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-4</a:t>
            </a:r>
            <a:endParaRPr lang="zh-TW" altLang="en-US" sz="2400" dirty="0">
              <a:solidFill>
                <a:schemeClr val="dk1"/>
              </a:solidFill>
              <a:latin typeface="+mn-lt"/>
            </a:endParaRPr>
          </a:p>
        </p:txBody>
      </p:sp>
      <p:sp>
        <p:nvSpPr>
          <p:cNvPr id="38" name="橢圓 56">
            <a:extLst>
              <a:ext uri="{FF2B5EF4-FFF2-40B4-BE49-F238E27FC236}">
                <a16:creationId xmlns:a16="http://schemas.microsoft.com/office/drawing/2014/main" id="{94517F87-E3AA-4AC1-82B1-5091475A9705}"/>
              </a:ext>
            </a:extLst>
          </p:cNvPr>
          <p:cNvSpPr>
            <a:spLocks noChangeArrowheads="1"/>
          </p:cNvSpPr>
          <p:nvPr/>
        </p:nvSpPr>
        <p:spPr bwMode="auto">
          <a:xfrm>
            <a:off x="9113839" y="58118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graphicFrame>
        <p:nvGraphicFramePr>
          <p:cNvPr id="39" name="表格 57">
            <a:extLst>
              <a:ext uri="{FF2B5EF4-FFF2-40B4-BE49-F238E27FC236}">
                <a16:creationId xmlns:a16="http://schemas.microsoft.com/office/drawing/2014/main" id="{DD6CFD60-2786-4E57-8413-B134CC247AFE}"/>
              </a:ext>
            </a:extLst>
          </p:cNvPr>
          <p:cNvGraphicFramePr>
            <a:graphicFrameLocks noGrp="1"/>
          </p:cNvGraphicFramePr>
          <p:nvPr/>
        </p:nvGraphicFramePr>
        <p:xfrm>
          <a:off x="3230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a:extLst>
              <a:ext uri="{FF2B5EF4-FFF2-40B4-BE49-F238E27FC236}">
                <a16:creationId xmlns:a16="http://schemas.microsoft.com/office/drawing/2014/main" id="{285911F8-F5FA-4709-AAD6-7020950E1420}"/>
              </a:ext>
            </a:extLst>
          </p:cNvPr>
          <p:cNvSpPr txBox="1">
            <a:spLocks noChangeArrowheads="1"/>
          </p:cNvSpPr>
          <p:nvPr/>
        </p:nvSpPr>
        <p:spPr bwMode="auto">
          <a:xfrm>
            <a:off x="4852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41" name="矩形 2">
            <a:extLst>
              <a:ext uri="{FF2B5EF4-FFF2-40B4-BE49-F238E27FC236}">
                <a16:creationId xmlns:a16="http://schemas.microsoft.com/office/drawing/2014/main" id="{93CA811B-1633-47BD-BAF8-3A97F7D69334}"/>
              </a:ext>
            </a:extLst>
          </p:cNvPr>
          <p:cNvSpPr/>
          <p:nvPr/>
        </p:nvSpPr>
        <p:spPr>
          <a:xfrm>
            <a:off x="2419350" y="3284539"/>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67">
            <a:extLst>
              <a:ext uri="{FF2B5EF4-FFF2-40B4-BE49-F238E27FC236}">
                <a16:creationId xmlns:a16="http://schemas.microsoft.com/office/drawing/2014/main" id="{1547BB91-E748-4AC7-B323-AD8E7EA22720}"/>
              </a:ext>
            </a:extLst>
          </p:cNvPr>
          <p:cNvSpPr/>
          <p:nvPr/>
        </p:nvSpPr>
        <p:spPr>
          <a:xfrm>
            <a:off x="4103688" y="3284539"/>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3" name="矩形 68">
            <a:extLst>
              <a:ext uri="{FF2B5EF4-FFF2-40B4-BE49-F238E27FC236}">
                <a16:creationId xmlns:a16="http://schemas.microsoft.com/office/drawing/2014/main" id="{C6312B00-8EC2-4C0D-BE7A-0BA33C62DFEC}"/>
              </a:ext>
            </a:extLst>
          </p:cNvPr>
          <p:cNvSpPr/>
          <p:nvPr/>
        </p:nvSpPr>
        <p:spPr>
          <a:xfrm>
            <a:off x="2419350" y="4940301"/>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4" name="矩形 69">
            <a:extLst>
              <a:ext uri="{FF2B5EF4-FFF2-40B4-BE49-F238E27FC236}">
                <a16:creationId xmlns:a16="http://schemas.microsoft.com/office/drawing/2014/main" id="{515E2FC6-C451-40FA-9F09-797889259475}"/>
              </a:ext>
            </a:extLst>
          </p:cNvPr>
          <p:cNvSpPr/>
          <p:nvPr/>
        </p:nvSpPr>
        <p:spPr>
          <a:xfrm>
            <a:off x="4103688" y="4940301"/>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5" name="矩形 70">
            <a:extLst>
              <a:ext uri="{FF2B5EF4-FFF2-40B4-BE49-F238E27FC236}">
                <a16:creationId xmlns:a16="http://schemas.microsoft.com/office/drawing/2014/main" id="{C24B2D0B-A9FE-4A68-84DD-CCF40F5B96D3}"/>
              </a:ext>
            </a:extLst>
          </p:cNvPr>
          <p:cNvSpPr/>
          <p:nvPr/>
        </p:nvSpPr>
        <p:spPr>
          <a:xfrm>
            <a:off x="6588125" y="3325814"/>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6" name="矩形 71">
            <a:extLst>
              <a:ext uri="{FF2B5EF4-FFF2-40B4-BE49-F238E27FC236}">
                <a16:creationId xmlns:a16="http://schemas.microsoft.com/office/drawing/2014/main" id="{C5E8AE23-5300-484D-A5A8-578533DB976A}"/>
              </a:ext>
            </a:extLst>
          </p:cNvPr>
          <p:cNvSpPr/>
          <p:nvPr/>
        </p:nvSpPr>
        <p:spPr>
          <a:xfrm>
            <a:off x="8272463" y="3325814"/>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72">
            <a:extLst>
              <a:ext uri="{FF2B5EF4-FFF2-40B4-BE49-F238E27FC236}">
                <a16:creationId xmlns:a16="http://schemas.microsoft.com/office/drawing/2014/main" id="{4350EC81-1D67-4A56-B0EE-F4A0564970E0}"/>
              </a:ext>
            </a:extLst>
          </p:cNvPr>
          <p:cNvSpPr/>
          <p:nvPr/>
        </p:nvSpPr>
        <p:spPr>
          <a:xfrm>
            <a:off x="6588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矩形 73">
            <a:extLst>
              <a:ext uri="{FF2B5EF4-FFF2-40B4-BE49-F238E27FC236}">
                <a16:creationId xmlns:a16="http://schemas.microsoft.com/office/drawing/2014/main" id="{CB8AD5D9-42C5-4A7B-8AC2-E4805FEE2576}"/>
              </a:ext>
            </a:extLst>
          </p:cNvPr>
          <p:cNvSpPr/>
          <p:nvPr/>
        </p:nvSpPr>
        <p:spPr>
          <a:xfrm>
            <a:off x="8272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9" name="橢圓 5">
            <a:extLst>
              <a:ext uri="{FF2B5EF4-FFF2-40B4-BE49-F238E27FC236}">
                <a16:creationId xmlns:a16="http://schemas.microsoft.com/office/drawing/2014/main" id="{7EFDDF81-78E6-41E8-B3CB-A65C39F709F6}"/>
              </a:ext>
            </a:extLst>
          </p:cNvPr>
          <p:cNvSpPr>
            <a:spLocks noChangeArrowheads="1"/>
          </p:cNvSpPr>
          <p:nvPr/>
        </p:nvSpPr>
        <p:spPr bwMode="auto">
          <a:xfrm>
            <a:off x="262733" y="384780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50" name="橢圓 6">
            <a:extLst>
              <a:ext uri="{FF2B5EF4-FFF2-40B4-BE49-F238E27FC236}">
                <a16:creationId xmlns:a16="http://schemas.microsoft.com/office/drawing/2014/main" id="{83819AC1-83F9-47AA-9C8D-BCF77E4A2606}"/>
              </a:ext>
            </a:extLst>
          </p:cNvPr>
          <p:cNvSpPr>
            <a:spLocks noChangeArrowheads="1"/>
          </p:cNvSpPr>
          <p:nvPr/>
        </p:nvSpPr>
        <p:spPr bwMode="auto">
          <a:xfrm>
            <a:off x="1234283" y="384780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51" name="橢圓 7">
            <a:extLst>
              <a:ext uri="{FF2B5EF4-FFF2-40B4-BE49-F238E27FC236}">
                <a16:creationId xmlns:a16="http://schemas.microsoft.com/office/drawing/2014/main" id="{F00A99F5-613F-4C1A-AEC3-110F02AF1993}"/>
              </a:ext>
            </a:extLst>
          </p:cNvPr>
          <p:cNvSpPr>
            <a:spLocks noChangeArrowheads="1"/>
          </p:cNvSpPr>
          <p:nvPr/>
        </p:nvSpPr>
        <p:spPr bwMode="auto">
          <a:xfrm>
            <a:off x="1234283" y="4957472"/>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52" name="橢圓 8">
            <a:extLst>
              <a:ext uri="{FF2B5EF4-FFF2-40B4-BE49-F238E27FC236}">
                <a16:creationId xmlns:a16="http://schemas.microsoft.com/office/drawing/2014/main" id="{97288697-A43D-42F8-A6A8-2944E923729B}"/>
              </a:ext>
            </a:extLst>
          </p:cNvPr>
          <p:cNvSpPr>
            <a:spLocks noChangeArrowheads="1"/>
          </p:cNvSpPr>
          <p:nvPr/>
        </p:nvSpPr>
        <p:spPr bwMode="auto">
          <a:xfrm>
            <a:off x="262733" y="4957472"/>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pic>
        <p:nvPicPr>
          <p:cNvPr id="53" name="Picture 52">
            <a:extLst>
              <a:ext uri="{FF2B5EF4-FFF2-40B4-BE49-F238E27FC236}">
                <a16:creationId xmlns:a16="http://schemas.microsoft.com/office/drawing/2014/main" id="{54DF423C-7DBC-4D56-B04C-A766099A1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a:extLst>
              <a:ext uri="{FF2B5EF4-FFF2-40B4-BE49-F238E27FC236}">
                <a16:creationId xmlns:a16="http://schemas.microsoft.com/office/drawing/2014/main" id="{CDCCFD0A-57F9-4A27-8288-D3B92AB0BC11}"/>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27650" name="群組 3">
            <a:extLst>
              <a:ext uri="{FF2B5EF4-FFF2-40B4-BE49-F238E27FC236}">
                <a16:creationId xmlns:a16="http://schemas.microsoft.com/office/drawing/2014/main" id="{8BABCA33-1EAC-4044-B16A-88A4C6482DB0}"/>
              </a:ext>
            </a:extLst>
          </p:cNvPr>
          <p:cNvGrpSpPr>
            <a:grpSpLocks/>
          </p:cNvGrpSpPr>
          <p:nvPr/>
        </p:nvGrpSpPr>
        <p:grpSpPr bwMode="auto">
          <a:xfrm>
            <a:off x="2273301" y="2274888"/>
            <a:ext cx="2906713" cy="3200400"/>
            <a:chOff x="-1626455" y="3999117"/>
            <a:chExt cx="2906568" cy="3201477"/>
          </a:xfrm>
        </p:grpSpPr>
        <p:pic>
          <p:nvPicPr>
            <p:cNvPr id="27678" name="圖片 4">
              <a:extLst>
                <a:ext uri="{FF2B5EF4-FFF2-40B4-BE49-F238E27FC236}">
                  <a16:creationId xmlns:a16="http://schemas.microsoft.com/office/drawing/2014/main" id="{744BD425-7835-41B2-B81B-7D745FA21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AA55DB9E-7687-4A36-9324-6FADDBB3E914}"/>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27651" name="Picture 2" descr="http://s.hswstatic.com/gif/whiskers-sam.jpg">
            <a:extLst>
              <a:ext uri="{FF2B5EF4-FFF2-40B4-BE49-F238E27FC236}">
                <a16:creationId xmlns:a16="http://schemas.microsoft.com/office/drawing/2014/main" id="{2A6E2A8C-54D4-4C88-84BE-FDD80D40A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938" y="192089"/>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a:extLst>
              <a:ext uri="{FF2B5EF4-FFF2-40B4-BE49-F238E27FC236}">
                <a16:creationId xmlns:a16="http://schemas.microsoft.com/office/drawing/2014/main" id="{795CB837-B683-43A6-9D51-191788135263}"/>
              </a:ext>
            </a:extLst>
          </p:cNvPr>
          <p:cNvSpPr txBox="1">
            <a:spLocks noChangeArrowheads="1"/>
          </p:cNvSpPr>
          <p:nvPr/>
        </p:nvSpPr>
        <p:spPr bwMode="auto">
          <a:xfrm>
            <a:off x="2801939" y="1706564"/>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a:extLst>
              <a:ext uri="{FF2B5EF4-FFF2-40B4-BE49-F238E27FC236}">
                <a16:creationId xmlns:a16="http://schemas.microsoft.com/office/drawing/2014/main" id="{CB8CD9FA-ED47-4B01-A7D7-716C7165B1C9}"/>
              </a:ext>
            </a:extLst>
          </p:cNvPr>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rPr>
              <a:t>Convolution</a:t>
            </a:r>
            <a:endParaRPr lang="zh-TW" altLang="en-US" sz="2000" dirty="0">
              <a:solidFill>
                <a:schemeClr val="tx1"/>
              </a:solidFill>
            </a:endParaRPr>
          </a:p>
        </p:txBody>
      </p:sp>
      <p:sp>
        <p:nvSpPr>
          <p:cNvPr id="11" name="矩形 12">
            <a:extLst>
              <a:ext uri="{FF2B5EF4-FFF2-40B4-BE49-F238E27FC236}">
                <a16:creationId xmlns:a16="http://schemas.microsoft.com/office/drawing/2014/main" id="{7A890B4A-9ACA-4D53-B87A-BFB449489BE9}"/>
              </a:ext>
            </a:extLst>
          </p:cNvPr>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a:extLst>
              <a:ext uri="{FF2B5EF4-FFF2-40B4-BE49-F238E27FC236}">
                <a16:creationId xmlns:a16="http://schemas.microsoft.com/office/drawing/2014/main" id="{22DB13E3-3FD7-4E34-938D-30205457766C}"/>
              </a:ext>
            </a:extLst>
          </p:cNvPr>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a:extLst>
              <a:ext uri="{FF2B5EF4-FFF2-40B4-BE49-F238E27FC236}">
                <a16:creationId xmlns:a16="http://schemas.microsoft.com/office/drawing/2014/main" id="{E4672E5E-D6F4-45D3-A351-AFDBF31896D8}"/>
              </a:ext>
            </a:extLst>
          </p:cNvPr>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a:extLst>
              <a:ext uri="{FF2B5EF4-FFF2-40B4-BE49-F238E27FC236}">
                <a16:creationId xmlns:a16="http://schemas.microsoft.com/office/drawing/2014/main" id="{02423315-7EDA-4BF1-950A-9334E4C9B406}"/>
              </a:ext>
            </a:extLst>
          </p:cNvPr>
          <p:cNvSpPr txBox="1"/>
          <p:nvPr/>
        </p:nvSpPr>
        <p:spPr>
          <a:xfrm>
            <a:off x="4848219"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15" name="向下箭號 11">
            <a:extLst>
              <a:ext uri="{FF2B5EF4-FFF2-40B4-BE49-F238E27FC236}">
                <a16:creationId xmlns:a16="http://schemas.microsoft.com/office/drawing/2014/main" id="{A60A18E4-62FB-467B-9741-DC3886720185}"/>
              </a:ext>
            </a:extLst>
          </p:cNvPr>
          <p:cNvSpPr/>
          <p:nvPr/>
        </p:nvSpPr>
        <p:spPr>
          <a:xfrm>
            <a:off x="7392988" y="14509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a:extLst>
              <a:ext uri="{FF2B5EF4-FFF2-40B4-BE49-F238E27FC236}">
                <a16:creationId xmlns:a16="http://schemas.microsoft.com/office/drawing/2014/main" id="{824B2FA7-172E-42C5-ADA2-F6782486D306}"/>
              </a:ext>
            </a:extLst>
          </p:cNvPr>
          <p:cNvSpPr/>
          <p:nvPr/>
        </p:nvSpPr>
        <p:spPr>
          <a:xfrm>
            <a:off x="7392988" y="256222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a:extLst>
              <a:ext uri="{FF2B5EF4-FFF2-40B4-BE49-F238E27FC236}">
                <a16:creationId xmlns:a16="http://schemas.microsoft.com/office/drawing/2014/main" id="{61EFD03C-262F-4FAB-9D57-05B1009BEBDC}"/>
              </a:ext>
            </a:extLst>
          </p:cNvPr>
          <p:cNvSpPr/>
          <p:nvPr/>
        </p:nvSpPr>
        <p:spPr>
          <a:xfrm>
            <a:off x="7392988" y="365442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a:extLst>
              <a:ext uri="{FF2B5EF4-FFF2-40B4-BE49-F238E27FC236}">
                <a16:creationId xmlns:a16="http://schemas.microsoft.com/office/drawing/2014/main" id="{B74721F2-B23A-40C2-99B3-EC0B6FA2945D}"/>
              </a:ext>
            </a:extLst>
          </p:cNvPr>
          <p:cNvSpPr/>
          <p:nvPr/>
        </p:nvSpPr>
        <p:spPr>
          <a:xfrm>
            <a:off x="7392988" y="468947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a:extLst>
              <a:ext uri="{FF2B5EF4-FFF2-40B4-BE49-F238E27FC236}">
                <a16:creationId xmlns:a16="http://schemas.microsoft.com/office/drawing/2014/main" id="{0B17CA4B-CEE6-4246-849D-36E7A4E5B183}"/>
              </a:ext>
            </a:extLst>
          </p:cNvPr>
          <p:cNvSpPr/>
          <p:nvPr/>
        </p:nvSpPr>
        <p:spPr>
          <a:xfrm rot="10800000">
            <a:off x="6405563" y="5753101"/>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a:extLst>
              <a:ext uri="{FF2B5EF4-FFF2-40B4-BE49-F238E27FC236}">
                <a16:creationId xmlns:a16="http://schemas.microsoft.com/office/drawing/2014/main" id="{FD7A3B29-7839-49F3-96D7-FFC94482EC44}"/>
              </a:ext>
            </a:extLst>
          </p:cNvPr>
          <p:cNvSpPr/>
          <p:nvPr/>
        </p:nvSpPr>
        <p:spPr>
          <a:xfrm rot="16200000">
            <a:off x="3678238"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7674" name="文字方塊 20">
            <a:extLst>
              <a:ext uri="{FF2B5EF4-FFF2-40B4-BE49-F238E27FC236}">
                <a16:creationId xmlns:a16="http://schemas.microsoft.com/office/drawing/2014/main" id="{9465C2F7-20BD-44F1-A4A4-DCCC714FE217}"/>
              </a:ext>
            </a:extLst>
          </p:cNvPr>
          <p:cNvSpPr txBox="1">
            <a:spLocks noChangeArrowheads="1"/>
          </p:cNvSpPr>
          <p:nvPr/>
        </p:nvSpPr>
        <p:spPr bwMode="auto">
          <a:xfrm>
            <a:off x="8948739" y="3414713"/>
            <a:ext cx="1690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22" name="左大括弧 22">
            <a:extLst>
              <a:ext uri="{FF2B5EF4-FFF2-40B4-BE49-F238E27FC236}">
                <a16:creationId xmlns:a16="http://schemas.microsoft.com/office/drawing/2014/main" id="{4DD0ED6A-A3E2-4A90-9798-33E47087B3B9}"/>
              </a:ext>
            </a:extLst>
          </p:cNvPr>
          <p:cNvSpPr/>
          <p:nvPr/>
        </p:nvSpPr>
        <p:spPr>
          <a:xfrm flipH="1">
            <a:off x="8550276" y="1806576"/>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3" name="矩形 23">
            <a:extLst>
              <a:ext uri="{FF2B5EF4-FFF2-40B4-BE49-F238E27FC236}">
                <a16:creationId xmlns:a16="http://schemas.microsoft.com/office/drawing/2014/main" id="{B41CD4A1-6088-493A-9EA9-EDF77FB0A660}"/>
              </a:ext>
            </a:extLst>
          </p:cNvPr>
          <p:cNvSpPr/>
          <p:nvPr/>
        </p:nvSpPr>
        <p:spPr>
          <a:xfrm>
            <a:off x="6692901"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5">
            <a:extLst>
              <a:ext uri="{FF2B5EF4-FFF2-40B4-BE49-F238E27FC236}">
                <a16:creationId xmlns:a16="http://schemas.microsoft.com/office/drawing/2014/main" id="{BDC1EEF6-5A6D-41ED-A2A5-8F6D5DE53952}"/>
              </a:ext>
            </a:extLst>
          </p:cNvPr>
          <p:cNvSpPr/>
          <p:nvPr/>
        </p:nvSpPr>
        <p:spPr>
          <a:xfrm>
            <a:off x="6692901" y="5080001"/>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25" name="Picture 24">
            <a:extLst>
              <a:ext uri="{FF2B5EF4-FFF2-40B4-BE49-F238E27FC236}">
                <a16:creationId xmlns:a16="http://schemas.microsoft.com/office/drawing/2014/main" id="{6E34C851-1DCD-4B8A-BDF7-D33A921CD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a:extLst>
              <a:ext uri="{FF2B5EF4-FFF2-40B4-BE49-F238E27FC236}">
                <a16:creationId xmlns:a16="http://schemas.microsoft.com/office/drawing/2014/main" id="{2CD25855-1E4A-4D36-8EC3-86E4179CD61F}"/>
              </a:ext>
            </a:extLst>
          </p:cNvPr>
          <p:cNvSpPr>
            <a:spLocks noGrp="1"/>
          </p:cNvSpPr>
          <p:nvPr>
            <p:ph type="title"/>
          </p:nvPr>
        </p:nvSpPr>
        <p:spPr>
          <a:xfrm>
            <a:off x="641091" y="424447"/>
            <a:ext cx="7886700" cy="573087"/>
          </a:xfrm>
        </p:spPr>
        <p:txBody>
          <a:bodyPr/>
          <a:lstStyle/>
          <a:p>
            <a:r>
              <a:rPr lang="en-US" altLang="zh-TW" dirty="0">
                <a:ea typeface="ＭＳ Ｐゴシック" panose="020B0600070205080204" pitchFamily="34" charset="-128"/>
              </a:rPr>
              <a:t>Why Pooling</a:t>
            </a:r>
            <a:endParaRPr lang="zh-TW" altLang="en-US" dirty="0">
              <a:ea typeface="ＭＳ Ｐゴシック" panose="020B0600070205080204" pitchFamily="34" charset="-128"/>
            </a:endParaRPr>
          </a:p>
        </p:txBody>
      </p:sp>
      <p:sp>
        <p:nvSpPr>
          <p:cNvPr id="29698" name="內容版面配置區 2">
            <a:extLst>
              <a:ext uri="{FF2B5EF4-FFF2-40B4-BE49-F238E27FC236}">
                <a16:creationId xmlns:a16="http://schemas.microsoft.com/office/drawing/2014/main" id="{2C90C740-3577-49F4-981E-1D7C53505574}"/>
              </a:ext>
            </a:extLst>
          </p:cNvPr>
          <p:cNvSpPr>
            <a:spLocks noGrp="1"/>
          </p:cNvSpPr>
          <p:nvPr>
            <p:ph idx="1"/>
          </p:nvPr>
        </p:nvSpPr>
        <p:spPr>
          <a:xfrm>
            <a:off x="2152650" y="1623010"/>
            <a:ext cx="7886700" cy="4351338"/>
          </a:xfrm>
        </p:spPr>
        <p:txBody>
          <a:bodyPr/>
          <a:lstStyle/>
          <a:p>
            <a:r>
              <a:rPr lang="en-US" altLang="zh-TW" sz="2800" dirty="0">
                <a:ea typeface="ＭＳ Ｐゴシック" panose="020B0600070205080204" pitchFamily="34" charset="-128"/>
              </a:rPr>
              <a:t>Subsampling pixels will not change the object</a:t>
            </a:r>
            <a:endParaRPr lang="zh-TW" altLang="en-US" sz="2800" dirty="0">
              <a:ea typeface="ＭＳ Ｐゴシック" panose="020B0600070205080204" pitchFamily="34" charset="-128"/>
            </a:endParaRPr>
          </a:p>
        </p:txBody>
      </p:sp>
      <p:pic>
        <p:nvPicPr>
          <p:cNvPr id="6" name="Picture 2" descr="http://insider.si.edu/wordpress/wp-content/uploads/2016/04/Mountain_Bluebird.jpg">
            <a:extLst>
              <a:ext uri="{FF2B5EF4-FFF2-40B4-BE49-F238E27FC236}">
                <a16:creationId xmlns:a16="http://schemas.microsoft.com/office/drawing/2014/main" id="{0E4AE1AD-561F-4001-BDA0-7008557C6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id="{C76D344B-02B7-4F46-B668-0E9C1BECE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238" y="3433764"/>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id="{75BB9EF3-1EE0-447E-BA1C-B679776E1696}"/>
              </a:ext>
            </a:extLst>
          </p:cNvPr>
          <p:cNvSpPr/>
          <p:nvPr/>
        </p:nvSpPr>
        <p:spPr>
          <a:xfrm>
            <a:off x="5921375" y="3627439"/>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文字方塊 5">
            <a:extLst>
              <a:ext uri="{FF2B5EF4-FFF2-40B4-BE49-F238E27FC236}">
                <a16:creationId xmlns:a16="http://schemas.microsoft.com/office/drawing/2014/main" id="{B1D706B4-8E85-4D76-A1AF-3EB97203D05B}"/>
              </a:ext>
            </a:extLst>
          </p:cNvPr>
          <p:cNvSpPr txBox="1">
            <a:spLocks noChangeArrowheads="1"/>
          </p:cNvSpPr>
          <p:nvPr/>
        </p:nvSpPr>
        <p:spPr bwMode="auto">
          <a:xfrm>
            <a:off x="5815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solidFill>
                  <a:srgbClr val="FF0000"/>
                </a:solidFill>
              </a:rPr>
              <a:t>Subsampling</a:t>
            </a:r>
            <a:endParaRPr lang="zh-TW" altLang="en-US">
              <a:solidFill>
                <a:srgbClr val="FF0000"/>
              </a:solidFill>
            </a:endParaRPr>
          </a:p>
        </p:txBody>
      </p:sp>
      <p:sp>
        <p:nvSpPr>
          <p:cNvPr id="10" name="文字方塊 6">
            <a:extLst>
              <a:ext uri="{FF2B5EF4-FFF2-40B4-BE49-F238E27FC236}">
                <a16:creationId xmlns:a16="http://schemas.microsoft.com/office/drawing/2014/main" id="{657F0130-9A6B-419C-A655-88A332406846}"/>
              </a:ext>
            </a:extLst>
          </p:cNvPr>
          <p:cNvSpPr txBox="1">
            <a:spLocks noChangeArrowheads="1"/>
          </p:cNvSpPr>
          <p:nvPr/>
        </p:nvSpPr>
        <p:spPr bwMode="auto">
          <a:xfrm>
            <a:off x="3400426" y="2408239"/>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1" name="文字方塊 8">
            <a:extLst>
              <a:ext uri="{FF2B5EF4-FFF2-40B4-BE49-F238E27FC236}">
                <a16:creationId xmlns:a16="http://schemas.microsoft.com/office/drawing/2014/main" id="{B5E1A653-8461-47E8-B42E-3D8403DA172F}"/>
              </a:ext>
            </a:extLst>
          </p:cNvPr>
          <p:cNvSpPr txBox="1">
            <a:spLocks noChangeArrowheads="1"/>
          </p:cNvSpPr>
          <p:nvPr/>
        </p:nvSpPr>
        <p:spPr bwMode="auto">
          <a:xfrm>
            <a:off x="8128000" y="2900364"/>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2" name="文字方塊 7">
            <a:extLst>
              <a:ext uri="{FF2B5EF4-FFF2-40B4-BE49-F238E27FC236}">
                <a16:creationId xmlns:a16="http://schemas.microsoft.com/office/drawing/2014/main" id="{5DA7D46C-4F6A-4421-BC72-74947767E667}"/>
              </a:ext>
            </a:extLst>
          </p:cNvPr>
          <p:cNvSpPr txBox="1">
            <a:spLocks noChangeArrowheads="1"/>
          </p:cNvSpPr>
          <p:nvPr/>
        </p:nvSpPr>
        <p:spPr bwMode="auto">
          <a:xfrm>
            <a:off x="2303464" y="5511801"/>
            <a:ext cx="72977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We can subsample the pixels to make image smaller</a:t>
            </a:r>
            <a:endParaRPr lang="zh-TW" altLang="en-US"/>
          </a:p>
        </p:txBody>
      </p:sp>
      <p:sp>
        <p:nvSpPr>
          <p:cNvPr id="13" name="文字方塊 12">
            <a:extLst>
              <a:ext uri="{FF2B5EF4-FFF2-40B4-BE49-F238E27FC236}">
                <a16:creationId xmlns:a16="http://schemas.microsoft.com/office/drawing/2014/main" id="{EEC57B5A-1AAE-454F-8935-F34FE696A7D5}"/>
              </a:ext>
            </a:extLst>
          </p:cNvPr>
          <p:cNvSpPr txBox="1">
            <a:spLocks noChangeArrowheads="1"/>
          </p:cNvSpPr>
          <p:nvPr/>
        </p:nvSpPr>
        <p:spPr bwMode="auto">
          <a:xfrm>
            <a:off x="3400425" y="6224004"/>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fewer parameters to characterize the image</a:t>
            </a:r>
            <a:endParaRPr lang="zh-TW" altLang="en-US" dirty="0"/>
          </a:p>
        </p:txBody>
      </p:sp>
      <p:sp>
        <p:nvSpPr>
          <p:cNvPr id="14" name="向右箭號 11">
            <a:extLst>
              <a:ext uri="{FF2B5EF4-FFF2-40B4-BE49-F238E27FC236}">
                <a16:creationId xmlns:a16="http://schemas.microsoft.com/office/drawing/2014/main" id="{6A31479A-2393-4189-864F-19DEA78448D4}"/>
              </a:ext>
            </a:extLst>
          </p:cNvPr>
          <p:cNvSpPr/>
          <p:nvPr/>
        </p:nvSpPr>
        <p:spPr>
          <a:xfrm>
            <a:off x="2479675" y="6187224"/>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pic>
        <p:nvPicPr>
          <p:cNvPr id="15" name="Picture 14">
            <a:extLst>
              <a:ext uri="{FF2B5EF4-FFF2-40B4-BE49-F238E27FC236}">
                <a16:creationId xmlns:a16="http://schemas.microsoft.com/office/drawing/2014/main" id="{3A2B6050-1E6C-486E-8FC4-97D1040F2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2343-14FC-408D-815E-5A22065D3686}"/>
              </a:ext>
            </a:extLst>
          </p:cNvPr>
          <p:cNvSpPr>
            <a:spLocks noGrp="1"/>
          </p:cNvSpPr>
          <p:nvPr>
            <p:ph type="title"/>
          </p:nvPr>
        </p:nvSpPr>
        <p:spPr/>
        <p:txBody>
          <a:bodyPr/>
          <a:lstStyle/>
          <a:p>
            <a:r>
              <a:rPr lang="en-US" dirty="0"/>
              <a:t>Plan of the talk	</a:t>
            </a:r>
            <a:endParaRPr lang="en-IN" dirty="0"/>
          </a:p>
        </p:txBody>
      </p:sp>
      <p:sp>
        <p:nvSpPr>
          <p:cNvPr id="3" name="Content Placeholder 2">
            <a:extLst>
              <a:ext uri="{FF2B5EF4-FFF2-40B4-BE49-F238E27FC236}">
                <a16:creationId xmlns:a16="http://schemas.microsoft.com/office/drawing/2014/main" id="{48C289C9-1A16-4095-9AA2-FBA0B00F032B}"/>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What is convolution?</a:t>
            </a:r>
          </a:p>
          <a:p>
            <a:r>
              <a:rPr lang="en-US" sz="2400" dirty="0">
                <a:latin typeface="Times New Roman" panose="02020603050405020304" pitchFamily="18" charset="0"/>
                <a:cs typeface="Times New Roman" panose="02020603050405020304" pitchFamily="18" charset="0"/>
              </a:rPr>
              <a:t>Motivation behind using convolution in a neural network</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What is pooling?</a:t>
            </a:r>
          </a:p>
          <a:p>
            <a:r>
              <a:rPr lang="en-US" sz="2400" dirty="0">
                <a:latin typeface="Times New Roman" panose="02020603050405020304" pitchFamily="18" charset="0"/>
                <a:cs typeface="Times New Roman" panose="02020603050405020304" pitchFamily="18" charset="0"/>
              </a:rPr>
              <a:t>How convolution may be applied to many kinds of data, with different numbers of dimensions.</a:t>
            </a:r>
          </a:p>
          <a:p>
            <a:r>
              <a:rPr lang="en-US" sz="2400" dirty="0">
                <a:latin typeface="Times New Roman" panose="02020603050405020304" pitchFamily="18" charset="0"/>
                <a:cs typeface="Times New Roman" panose="02020603050405020304" pitchFamily="18" charset="0"/>
              </a:rPr>
              <a:t>Means of making convolution more efficient.</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40890A-CE10-49A2-98D3-92CBD3DCD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283158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6A04642-2851-414E-9FAF-AB2C8102E06A}"/>
              </a:ext>
            </a:extLst>
          </p:cNvPr>
          <p:cNvSpPr>
            <a:spLocks noGrp="1"/>
          </p:cNvSpPr>
          <p:nvPr>
            <p:ph type="title"/>
          </p:nvPr>
        </p:nvSpPr>
        <p:spPr/>
        <p:txBody>
          <a:bodyPr/>
          <a:lstStyle/>
          <a:p>
            <a:r>
              <a:rPr lang="en-US" altLang="en-US">
                <a:ea typeface="ＭＳ Ｐゴシック" panose="020B0600070205080204" pitchFamily="34" charset="-128"/>
              </a:rPr>
              <a:t>A CNN compresses a fully connected network in two ways:</a:t>
            </a:r>
          </a:p>
        </p:txBody>
      </p:sp>
      <p:sp>
        <p:nvSpPr>
          <p:cNvPr id="3" name="Content Placeholder 2">
            <a:extLst>
              <a:ext uri="{FF2B5EF4-FFF2-40B4-BE49-F238E27FC236}">
                <a16:creationId xmlns:a16="http://schemas.microsoft.com/office/drawing/2014/main" id="{AC8CBFD3-36D9-4ABE-8313-1E6F559F51E9}"/>
              </a:ext>
            </a:extLst>
          </p:cNvPr>
          <p:cNvSpPr>
            <a:spLocks noGrp="1"/>
          </p:cNvSpPr>
          <p:nvPr>
            <p:ph idx="1"/>
          </p:nvPr>
        </p:nvSpPr>
        <p:spPr>
          <a:xfrm>
            <a:off x="1981200" y="1828801"/>
            <a:ext cx="8458200" cy="4302125"/>
          </a:xfrm>
        </p:spPr>
        <p:txBody>
          <a:bodyPr/>
          <a:lstStyle/>
          <a:p>
            <a:r>
              <a:rPr lang="en-US" altLang="en-US">
                <a:ea typeface="ＭＳ Ｐゴシック" panose="020B0600070205080204" pitchFamily="34" charset="-128"/>
              </a:rPr>
              <a:t>Reducing number of connections</a:t>
            </a:r>
          </a:p>
          <a:p>
            <a:r>
              <a:rPr lang="en-US" altLang="en-US">
                <a:ea typeface="ＭＳ Ｐゴシック" panose="020B0600070205080204" pitchFamily="34" charset="-128"/>
              </a:rPr>
              <a:t>Shared weights on the edges</a:t>
            </a:r>
          </a:p>
          <a:p>
            <a:r>
              <a:rPr lang="en-US" altLang="en-US">
                <a:ea typeface="ＭＳ Ｐゴシック" panose="020B0600070205080204" pitchFamily="34" charset="-128"/>
              </a:rPr>
              <a:t>Max pooling further reduces the complexity</a:t>
            </a:r>
          </a:p>
        </p:txBody>
      </p:sp>
      <p:pic>
        <p:nvPicPr>
          <p:cNvPr id="4" name="Picture 3">
            <a:extLst>
              <a:ext uri="{FF2B5EF4-FFF2-40B4-BE49-F238E27FC236}">
                <a16:creationId xmlns:a16="http://schemas.microsoft.com/office/drawing/2014/main" id="{796647EA-6596-4845-845F-BE1DC7D74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a:extLst>
              <a:ext uri="{FF2B5EF4-FFF2-40B4-BE49-F238E27FC236}">
                <a16:creationId xmlns:a16="http://schemas.microsoft.com/office/drawing/2014/main" id="{BCC3E5E2-869B-41F7-ACEF-3A29581921D7}"/>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Max Pooling</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429375FE-26CA-461B-86C4-312FA143BA70}"/>
              </a:ext>
            </a:extLst>
          </p:cNvPr>
          <p:cNvGraphicFramePr>
            <a:graphicFrameLocks/>
          </p:cNvGraphicFramePr>
          <p:nvPr/>
        </p:nvGraphicFramePr>
        <p:xfrm>
          <a:off x="1862138" y="2503488"/>
          <a:ext cx="2874960" cy="2743200"/>
        </p:xfrm>
        <a:graphic>
          <a:graphicData uri="http://schemas.openxmlformats.org/drawingml/2006/table">
            <a:tbl>
              <a:tblPr firstRow="1" bandRow="1">
                <a:tableStyleId>{5940675A-B579-460E-94D1-54222C63F5DA}</a:tableStyleId>
              </a:tblPr>
              <a:tblGrid>
                <a:gridCol w="479160">
                  <a:extLst>
                    <a:ext uri="{9D8B030D-6E8A-4147-A177-3AD203B41FA5}">
                      <a16:colId xmlns:a16="http://schemas.microsoft.com/office/drawing/2014/main" val="20000"/>
                    </a:ext>
                  </a:extLst>
                </a:gridCol>
                <a:gridCol w="479160">
                  <a:extLst>
                    <a:ext uri="{9D8B030D-6E8A-4147-A177-3AD203B41FA5}">
                      <a16:colId xmlns:a16="http://schemas.microsoft.com/office/drawing/2014/main" val="20001"/>
                    </a:ext>
                  </a:extLst>
                </a:gridCol>
                <a:gridCol w="479160">
                  <a:extLst>
                    <a:ext uri="{9D8B030D-6E8A-4147-A177-3AD203B41FA5}">
                      <a16:colId xmlns:a16="http://schemas.microsoft.com/office/drawing/2014/main" val="20002"/>
                    </a:ext>
                  </a:extLst>
                </a:gridCol>
                <a:gridCol w="479160">
                  <a:extLst>
                    <a:ext uri="{9D8B030D-6E8A-4147-A177-3AD203B41FA5}">
                      <a16:colId xmlns:a16="http://schemas.microsoft.com/office/drawing/2014/main" val="20003"/>
                    </a:ext>
                  </a:extLst>
                </a:gridCol>
                <a:gridCol w="479160">
                  <a:extLst>
                    <a:ext uri="{9D8B030D-6E8A-4147-A177-3AD203B41FA5}">
                      <a16:colId xmlns:a16="http://schemas.microsoft.com/office/drawing/2014/main" val="20004"/>
                    </a:ext>
                  </a:extLst>
                </a:gridCol>
                <a:gridCol w="47916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5"/>
                  </a:ext>
                </a:extLst>
              </a:tr>
            </a:tbl>
          </a:graphicData>
        </a:graphic>
      </p:graphicFrame>
      <p:sp>
        <p:nvSpPr>
          <p:cNvPr id="31797" name="文字方塊 4">
            <a:extLst>
              <a:ext uri="{FF2B5EF4-FFF2-40B4-BE49-F238E27FC236}">
                <a16:creationId xmlns:a16="http://schemas.microsoft.com/office/drawing/2014/main" id="{0C2BA250-B404-4FFA-9F83-F32E0D0453D2}"/>
              </a:ext>
            </a:extLst>
          </p:cNvPr>
          <p:cNvSpPr txBox="1">
            <a:spLocks noChangeArrowheads="1"/>
          </p:cNvSpPr>
          <p:nvPr/>
        </p:nvSpPr>
        <p:spPr bwMode="auto">
          <a:xfrm>
            <a:off x="2125663" y="5492751"/>
            <a:ext cx="234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5">
            <a:extLst>
              <a:ext uri="{FF2B5EF4-FFF2-40B4-BE49-F238E27FC236}">
                <a16:creationId xmlns:a16="http://schemas.microsoft.com/office/drawing/2014/main" id="{9CFB2441-4913-46A0-A908-34889FFBB459}"/>
              </a:ext>
            </a:extLst>
          </p:cNvPr>
          <p:cNvSpPr>
            <a:spLocks noChangeArrowheads="1"/>
          </p:cNvSpPr>
          <p:nvPr/>
        </p:nvSpPr>
        <p:spPr bwMode="auto">
          <a:xfrm>
            <a:off x="8123239" y="308610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8" name="橢圓 6">
            <a:extLst>
              <a:ext uri="{FF2B5EF4-FFF2-40B4-BE49-F238E27FC236}">
                <a16:creationId xmlns:a16="http://schemas.microsoft.com/office/drawing/2014/main" id="{853361FD-B6A3-46E6-81C8-0D2C6F117ABC}"/>
              </a:ext>
            </a:extLst>
          </p:cNvPr>
          <p:cNvSpPr>
            <a:spLocks noChangeArrowheads="1"/>
          </p:cNvSpPr>
          <p:nvPr/>
        </p:nvSpPr>
        <p:spPr bwMode="auto">
          <a:xfrm>
            <a:off x="9094789" y="308610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9" name="橢圓 7">
            <a:extLst>
              <a:ext uri="{FF2B5EF4-FFF2-40B4-BE49-F238E27FC236}">
                <a16:creationId xmlns:a16="http://schemas.microsoft.com/office/drawing/2014/main" id="{0BE6895A-D7E7-4DE0-870B-0A1D6E35D527}"/>
              </a:ext>
            </a:extLst>
          </p:cNvPr>
          <p:cNvSpPr>
            <a:spLocks noChangeArrowheads="1"/>
          </p:cNvSpPr>
          <p:nvPr/>
        </p:nvSpPr>
        <p:spPr bwMode="auto">
          <a:xfrm>
            <a:off x="9094789" y="4195764"/>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0" name="橢圓 8">
            <a:extLst>
              <a:ext uri="{FF2B5EF4-FFF2-40B4-BE49-F238E27FC236}">
                <a16:creationId xmlns:a16="http://schemas.microsoft.com/office/drawing/2014/main" id="{9ABCAC98-F69D-4B3E-8C72-7F4F6AF61A2E}"/>
              </a:ext>
            </a:extLst>
          </p:cNvPr>
          <p:cNvSpPr>
            <a:spLocks noChangeArrowheads="1"/>
          </p:cNvSpPr>
          <p:nvPr/>
        </p:nvSpPr>
        <p:spPr bwMode="auto">
          <a:xfrm>
            <a:off x="8123239" y="4195764"/>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1" name="橢圓 9">
            <a:extLst>
              <a:ext uri="{FF2B5EF4-FFF2-40B4-BE49-F238E27FC236}">
                <a16:creationId xmlns:a16="http://schemas.microsoft.com/office/drawing/2014/main" id="{BFF2AC30-4ABF-4AA4-8B70-A179DA118A4E}"/>
              </a:ext>
            </a:extLst>
          </p:cNvPr>
          <p:cNvSpPr>
            <a:spLocks noChangeArrowheads="1"/>
          </p:cNvSpPr>
          <p:nvPr/>
        </p:nvSpPr>
        <p:spPr bwMode="auto">
          <a:xfrm>
            <a:off x="8312151" y="3303589"/>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2" name="橢圓 10">
            <a:extLst>
              <a:ext uri="{FF2B5EF4-FFF2-40B4-BE49-F238E27FC236}">
                <a16:creationId xmlns:a16="http://schemas.microsoft.com/office/drawing/2014/main" id="{5A8DBE1F-DE77-45B1-ADD3-3C299AA9AEFF}"/>
              </a:ext>
            </a:extLst>
          </p:cNvPr>
          <p:cNvSpPr>
            <a:spLocks noChangeArrowheads="1"/>
          </p:cNvSpPr>
          <p:nvPr/>
        </p:nvSpPr>
        <p:spPr bwMode="auto">
          <a:xfrm>
            <a:off x="9318626" y="3281364"/>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13" name="橢圓 11">
            <a:extLst>
              <a:ext uri="{FF2B5EF4-FFF2-40B4-BE49-F238E27FC236}">
                <a16:creationId xmlns:a16="http://schemas.microsoft.com/office/drawing/2014/main" id="{0E669094-63FF-45AA-82AE-C16A8F28A967}"/>
              </a:ext>
            </a:extLst>
          </p:cNvPr>
          <p:cNvSpPr>
            <a:spLocks noChangeArrowheads="1"/>
          </p:cNvSpPr>
          <p:nvPr/>
        </p:nvSpPr>
        <p:spPr bwMode="auto">
          <a:xfrm>
            <a:off x="9318626" y="4352925"/>
            <a:ext cx="720725" cy="719138"/>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14" name="橢圓 12">
            <a:extLst>
              <a:ext uri="{FF2B5EF4-FFF2-40B4-BE49-F238E27FC236}">
                <a16:creationId xmlns:a16="http://schemas.microsoft.com/office/drawing/2014/main" id="{63587F2C-DF78-414C-B3E6-CC7E856605EA}"/>
              </a:ext>
            </a:extLst>
          </p:cNvPr>
          <p:cNvSpPr>
            <a:spLocks noChangeArrowheads="1"/>
          </p:cNvSpPr>
          <p:nvPr/>
        </p:nvSpPr>
        <p:spPr bwMode="auto">
          <a:xfrm>
            <a:off x="8326439" y="4354514"/>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31806" name="文字方塊 13">
            <a:extLst>
              <a:ext uri="{FF2B5EF4-FFF2-40B4-BE49-F238E27FC236}">
                <a16:creationId xmlns:a16="http://schemas.microsoft.com/office/drawing/2014/main" id="{0897648E-1290-44BE-90BD-556FCD2164EF}"/>
              </a:ext>
            </a:extLst>
          </p:cNvPr>
          <p:cNvSpPr txBox="1">
            <a:spLocks noChangeArrowheads="1"/>
          </p:cNvSpPr>
          <p:nvPr/>
        </p:nvSpPr>
        <p:spPr bwMode="auto">
          <a:xfrm>
            <a:off x="7950201" y="518636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2 x 2 image</a:t>
            </a:r>
            <a:endParaRPr lang="zh-TW" altLang="en-US"/>
          </a:p>
        </p:txBody>
      </p:sp>
      <p:sp>
        <p:nvSpPr>
          <p:cNvPr id="16" name="文字方塊 14">
            <a:extLst>
              <a:ext uri="{FF2B5EF4-FFF2-40B4-BE49-F238E27FC236}">
                <a16:creationId xmlns:a16="http://schemas.microsoft.com/office/drawing/2014/main" id="{B90245BC-284C-41A3-AA8A-3F8CD24A6CA7}"/>
              </a:ext>
            </a:extLst>
          </p:cNvPr>
          <p:cNvSpPr txBox="1">
            <a:spLocks noChangeArrowheads="1"/>
          </p:cNvSpPr>
          <p:nvPr/>
        </p:nvSpPr>
        <p:spPr bwMode="auto">
          <a:xfrm>
            <a:off x="7961313" y="5699126"/>
            <a:ext cx="22669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solidFill>
                  <a:srgbClr val="0000FF"/>
                </a:solidFill>
              </a:rPr>
              <a:t>Each filter </a:t>
            </a:r>
          </a:p>
          <a:p>
            <a:pPr algn="ctr" eaLnBrk="1" hangingPunct="1"/>
            <a:r>
              <a:rPr lang="en-US" altLang="zh-TW" sz="2800">
                <a:solidFill>
                  <a:srgbClr val="0000FF"/>
                </a:solidFill>
              </a:rPr>
              <a:t>is a channel</a:t>
            </a:r>
            <a:endParaRPr lang="zh-TW" altLang="en-US" sz="2800">
              <a:solidFill>
                <a:srgbClr val="0000FF"/>
              </a:solidFill>
            </a:endParaRPr>
          </a:p>
        </p:txBody>
      </p:sp>
      <p:sp>
        <p:nvSpPr>
          <p:cNvPr id="17" name="向右箭號 15">
            <a:extLst>
              <a:ext uri="{FF2B5EF4-FFF2-40B4-BE49-F238E27FC236}">
                <a16:creationId xmlns:a16="http://schemas.microsoft.com/office/drawing/2014/main" id="{C2547CB8-D214-4765-AB6B-5282084380C9}"/>
              </a:ext>
            </a:extLst>
          </p:cNvPr>
          <p:cNvSpPr/>
          <p:nvPr/>
        </p:nvSpPr>
        <p:spPr>
          <a:xfrm>
            <a:off x="4676775" y="2728914"/>
            <a:ext cx="858838"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文字方塊 17">
            <a:extLst>
              <a:ext uri="{FF2B5EF4-FFF2-40B4-BE49-F238E27FC236}">
                <a16:creationId xmlns:a16="http://schemas.microsoft.com/office/drawing/2014/main" id="{C19BF4B2-41C9-4A78-8221-7D17B2FAAE5B}"/>
              </a:ext>
            </a:extLst>
          </p:cNvPr>
          <p:cNvSpPr txBox="1">
            <a:spLocks noChangeArrowheads="1"/>
          </p:cNvSpPr>
          <p:nvPr/>
        </p:nvSpPr>
        <p:spPr bwMode="auto">
          <a:xfrm>
            <a:off x="7961313" y="1957389"/>
            <a:ext cx="2279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New image </a:t>
            </a:r>
          </a:p>
          <a:p>
            <a:pPr algn="ctr" eaLnBrk="1" hangingPunct="1"/>
            <a:r>
              <a:rPr lang="en-US" altLang="zh-TW" sz="2800"/>
              <a:t>but smaller</a:t>
            </a:r>
            <a:endParaRPr lang="zh-TW" altLang="en-US" sz="2800"/>
          </a:p>
        </p:txBody>
      </p:sp>
      <p:sp>
        <p:nvSpPr>
          <p:cNvPr id="19" name="矩形 18">
            <a:extLst>
              <a:ext uri="{FF2B5EF4-FFF2-40B4-BE49-F238E27FC236}">
                <a16:creationId xmlns:a16="http://schemas.microsoft.com/office/drawing/2014/main" id="{6CD58D96-8C36-4486-82A4-EAB0DD23C107}"/>
              </a:ext>
            </a:extLst>
          </p:cNvPr>
          <p:cNvSpPr/>
          <p:nvPr/>
        </p:nvSpPr>
        <p:spPr>
          <a:xfrm>
            <a:off x="5538789" y="2609850"/>
            <a:ext cx="1374775" cy="1068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Conv</a:t>
            </a:r>
            <a:endParaRPr lang="zh-TW" altLang="en-US" sz="2800" dirty="0">
              <a:solidFill>
                <a:srgbClr val="000000"/>
              </a:solidFill>
            </a:endParaRPr>
          </a:p>
        </p:txBody>
      </p:sp>
      <p:sp>
        <p:nvSpPr>
          <p:cNvPr id="20" name="矩形 19">
            <a:extLst>
              <a:ext uri="{FF2B5EF4-FFF2-40B4-BE49-F238E27FC236}">
                <a16:creationId xmlns:a16="http://schemas.microsoft.com/office/drawing/2014/main" id="{50F3E648-6BD2-4DCB-A1C2-48A77C2A93B4}"/>
              </a:ext>
            </a:extLst>
          </p:cNvPr>
          <p:cNvSpPr/>
          <p:nvPr/>
        </p:nvSpPr>
        <p:spPr>
          <a:xfrm>
            <a:off x="5535613" y="4187825"/>
            <a:ext cx="137795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800" dirty="0">
                <a:solidFill>
                  <a:srgbClr val="000000"/>
                </a:solidFill>
              </a:rPr>
              <a:t>Max</a:t>
            </a:r>
          </a:p>
          <a:p>
            <a:pPr algn="ctr">
              <a:defRPr/>
            </a:pPr>
            <a:r>
              <a:rPr lang="en-US" altLang="zh-TW" sz="2800" dirty="0">
                <a:solidFill>
                  <a:srgbClr val="000000"/>
                </a:solidFill>
              </a:rPr>
              <a:t>Pooling</a:t>
            </a:r>
            <a:endParaRPr lang="zh-TW" altLang="en-US" sz="2800" dirty="0">
              <a:solidFill>
                <a:srgbClr val="000000"/>
              </a:solidFill>
            </a:endParaRPr>
          </a:p>
        </p:txBody>
      </p:sp>
      <p:sp>
        <p:nvSpPr>
          <p:cNvPr id="21" name="向右箭號 20">
            <a:extLst>
              <a:ext uri="{FF2B5EF4-FFF2-40B4-BE49-F238E27FC236}">
                <a16:creationId xmlns:a16="http://schemas.microsoft.com/office/drawing/2014/main" id="{7FB18885-FBD5-4A09-A840-6B2AA35B7565}"/>
              </a:ext>
            </a:extLst>
          </p:cNvPr>
          <p:cNvSpPr/>
          <p:nvPr/>
        </p:nvSpPr>
        <p:spPr>
          <a:xfrm>
            <a:off x="6902450" y="4289425"/>
            <a:ext cx="858838" cy="846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向右箭號 21">
            <a:extLst>
              <a:ext uri="{FF2B5EF4-FFF2-40B4-BE49-F238E27FC236}">
                <a16:creationId xmlns:a16="http://schemas.microsoft.com/office/drawing/2014/main" id="{93B94CE3-12E7-4C92-B7DB-0945BA9FABCA}"/>
              </a:ext>
            </a:extLst>
          </p:cNvPr>
          <p:cNvSpPr/>
          <p:nvPr/>
        </p:nvSpPr>
        <p:spPr>
          <a:xfrm rot="5400000">
            <a:off x="5978526" y="3517901"/>
            <a:ext cx="492125"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pic>
        <p:nvPicPr>
          <p:cNvPr id="23" name="Picture 22">
            <a:extLst>
              <a:ext uri="{FF2B5EF4-FFF2-40B4-BE49-F238E27FC236}">
                <a16:creationId xmlns:a16="http://schemas.microsoft.com/office/drawing/2014/main" id="{FAA408EE-88DD-44E4-979C-18856295B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1F5DB-D2C2-4977-9403-46471B154DAD}"/>
              </a:ext>
            </a:extLst>
          </p:cNvPr>
          <p:cNvSpPr>
            <a:spLocks noGrp="1"/>
          </p:cNvSpPr>
          <p:nvPr>
            <p:ph type="title"/>
          </p:nvPr>
        </p:nvSpPr>
        <p:spPr/>
        <p:txBody>
          <a:bodyPr/>
          <a:lstStyle/>
          <a:p>
            <a:r>
              <a:rPr lang="en-US" altLang="zh-CN" dirty="0"/>
              <a:t>Pooling layer</a:t>
            </a:r>
            <a:endParaRPr lang="zh-CN" altLang="en-US" dirty="0"/>
          </a:p>
        </p:txBody>
      </p:sp>
      <p:pic>
        <p:nvPicPr>
          <p:cNvPr id="4" name="图片 3">
            <a:extLst>
              <a:ext uri="{FF2B5EF4-FFF2-40B4-BE49-F238E27FC236}">
                <a16:creationId xmlns:a16="http://schemas.microsoft.com/office/drawing/2014/main" id="{6DF255EF-3562-4237-963F-B1BCF48B646B}"/>
              </a:ext>
            </a:extLst>
          </p:cNvPr>
          <p:cNvPicPr>
            <a:picLocks noChangeAspect="1"/>
          </p:cNvPicPr>
          <p:nvPr/>
        </p:nvPicPr>
        <p:blipFill>
          <a:blip r:embed="rId2"/>
          <a:stretch>
            <a:fillRect/>
          </a:stretch>
        </p:blipFill>
        <p:spPr>
          <a:xfrm>
            <a:off x="1893991" y="2150029"/>
            <a:ext cx="8404018" cy="3308036"/>
          </a:xfrm>
          <a:prstGeom prst="rect">
            <a:avLst/>
          </a:prstGeom>
        </p:spPr>
      </p:pic>
    </p:spTree>
    <p:extLst>
      <p:ext uri="{BB962C8B-B14F-4D97-AF65-F5344CB8AC3E}">
        <p14:creationId xmlns:p14="http://schemas.microsoft.com/office/powerpoint/2010/main" val="4065502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ooling"/>
          <p:cNvSpPr txBox="1">
            <a:spLocks noGrp="1"/>
          </p:cNvSpPr>
          <p:nvPr>
            <p:ph type="title"/>
          </p:nvPr>
        </p:nvSpPr>
        <p:spPr>
          <a:prstGeom prst="rect">
            <a:avLst/>
          </a:prstGeom>
        </p:spPr>
        <p:txBody>
          <a:bodyPr>
            <a:normAutofit/>
          </a:bodyPr>
          <a:lstStyle/>
          <a:p>
            <a:r>
              <a:rPr dirty="0"/>
              <a:t>Pooling</a:t>
            </a:r>
          </a:p>
        </p:txBody>
      </p:sp>
      <p:pic>
        <p:nvPicPr>
          <p:cNvPr id="128" name="bhXRN.png" descr="bhXRN.png"/>
          <p:cNvPicPr>
            <a:picLocks noChangeAspect="1"/>
          </p:cNvPicPr>
          <p:nvPr/>
        </p:nvPicPr>
        <p:blipFill>
          <a:blip r:embed="rId2"/>
          <a:stretch>
            <a:fillRect/>
          </a:stretch>
        </p:blipFill>
        <p:spPr>
          <a:xfrm>
            <a:off x="2692219" y="1928812"/>
            <a:ext cx="6323789" cy="4504444"/>
          </a:xfrm>
          <a:prstGeom prst="rect">
            <a:avLst/>
          </a:prstGeom>
          <a:ln w="12700">
            <a:miter lim="400000"/>
          </a:ln>
        </p:spPr>
      </p:pic>
    </p:spTree>
    <p:extLst>
      <p:ext uri="{BB962C8B-B14F-4D97-AF65-F5344CB8AC3E}">
        <p14:creationId xmlns:p14="http://schemas.microsoft.com/office/powerpoint/2010/main" val="1044328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a:extLst>
              <a:ext uri="{FF2B5EF4-FFF2-40B4-BE49-F238E27FC236}">
                <a16:creationId xmlns:a16="http://schemas.microsoft.com/office/drawing/2014/main" id="{F0C7C42F-51B4-4726-82CC-C447A288CB07}"/>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pic>
        <p:nvPicPr>
          <p:cNvPr id="32770" name="Picture 2" descr="http://s.hswstatic.com/gif/whiskers-sam.jpg">
            <a:extLst>
              <a:ext uri="{FF2B5EF4-FFF2-40B4-BE49-F238E27FC236}">
                <a16:creationId xmlns:a16="http://schemas.microsoft.com/office/drawing/2014/main" id="{D0E96AE0-0E35-4BA4-89C2-F110DA2CA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938" y="192089"/>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a:extLst>
              <a:ext uri="{FF2B5EF4-FFF2-40B4-BE49-F238E27FC236}">
                <a16:creationId xmlns:a16="http://schemas.microsoft.com/office/drawing/2014/main" id="{DE5A68D4-8206-4EEB-8D2D-14DD9301F720}"/>
              </a:ext>
            </a:extLst>
          </p:cNvPr>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12">
            <a:extLst>
              <a:ext uri="{FF2B5EF4-FFF2-40B4-BE49-F238E27FC236}">
                <a16:creationId xmlns:a16="http://schemas.microsoft.com/office/drawing/2014/main" id="{B4E48CEC-2995-4AEF-B21C-09619F20C22E}"/>
              </a:ext>
            </a:extLst>
          </p:cNvPr>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13">
            <a:extLst>
              <a:ext uri="{FF2B5EF4-FFF2-40B4-BE49-F238E27FC236}">
                <a16:creationId xmlns:a16="http://schemas.microsoft.com/office/drawing/2014/main" id="{7F185FD4-48BF-42DB-A11A-74077703F7FD}"/>
              </a:ext>
            </a:extLst>
          </p:cNvPr>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14">
            <a:extLst>
              <a:ext uri="{FF2B5EF4-FFF2-40B4-BE49-F238E27FC236}">
                <a16:creationId xmlns:a16="http://schemas.microsoft.com/office/drawing/2014/main" id="{3C3BFA21-DCA0-47E3-9B2B-48433ACB4F46}"/>
              </a:ext>
            </a:extLst>
          </p:cNvPr>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id="{F920A5FC-9D79-4267-BD7D-57BD3CCF475F}"/>
              </a:ext>
            </a:extLst>
          </p:cNvPr>
          <p:cNvSpPr/>
          <p:nvPr/>
        </p:nvSpPr>
        <p:spPr>
          <a:xfrm>
            <a:off x="7392988" y="14509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a:extLst>
              <a:ext uri="{FF2B5EF4-FFF2-40B4-BE49-F238E27FC236}">
                <a16:creationId xmlns:a16="http://schemas.microsoft.com/office/drawing/2014/main" id="{1D55856E-00F3-4716-A39C-9D7290F97EBC}"/>
              </a:ext>
            </a:extLst>
          </p:cNvPr>
          <p:cNvSpPr/>
          <p:nvPr/>
        </p:nvSpPr>
        <p:spPr>
          <a:xfrm>
            <a:off x="7392988" y="256222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a:extLst>
              <a:ext uri="{FF2B5EF4-FFF2-40B4-BE49-F238E27FC236}">
                <a16:creationId xmlns:a16="http://schemas.microsoft.com/office/drawing/2014/main" id="{423FDA99-758F-4231-A21A-B1ADC71D06CF}"/>
              </a:ext>
            </a:extLst>
          </p:cNvPr>
          <p:cNvSpPr/>
          <p:nvPr/>
        </p:nvSpPr>
        <p:spPr>
          <a:xfrm>
            <a:off x="7392988" y="365442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a:extLst>
              <a:ext uri="{FF2B5EF4-FFF2-40B4-BE49-F238E27FC236}">
                <a16:creationId xmlns:a16="http://schemas.microsoft.com/office/drawing/2014/main" id="{1A54D65A-C0FC-4B5D-9132-B921B23F8B45}"/>
              </a:ext>
            </a:extLst>
          </p:cNvPr>
          <p:cNvSpPr/>
          <p:nvPr/>
        </p:nvSpPr>
        <p:spPr>
          <a:xfrm>
            <a:off x="7392988" y="468947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2787" name="文字方塊 20">
            <a:extLst>
              <a:ext uri="{FF2B5EF4-FFF2-40B4-BE49-F238E27FC236}">
                <a16:creationId xmlns:a16="http://schemas.microsoft.com/office/drawing/2014/main" id="{C63A290E-E50D-4179-9981-AD133B0CA6E1}"/>
              </a:ext>
            </a:extLst>
          </p:cNvPr>
          <p:cNvSpPr txBox="1">
            <a:spLocks noChangeArrowheads="1"/>
          </p:cNvSpPr>
          <p:nvPr/>
        </p:nvSpPr>
        <p:spPr bwMode="auto">
          <a:xfrm>
            <a:off x="8948739" y="3414713"/>
            <a:ext cx="1690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15" name="左大括弧 22">
            <a:extLst>
              <a:ext uri="{FF2B5EF4-FFF2-40B4-BE49-F238E27FC236}">
                <a16:creationId xmlns:a16="http://schemas.microsoft.com/office/drawing/2014/main" id="{4D8232A9-88D8-40B6-9C7D-5533EFEE9971}"/>
              </a:ext>
            </a:extLst>
          </p:cNvPr>
          <p:cNvSpPr/>
          <p:nvPr/>
        </p:nvSpPr>
        <p:spPr>
          <a:xfrm flipH="1">
            <a:off x="8550276" y="1806576"/>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6" name="矩形 25">
            <a:extLst>
              <a:ext uri="{FF2B5EF4-FFF2-40B4-BE49-F238E27FC236}">
                <a16:creationId xmlns:a16="http://schemas.microsoft.com/office/drawing/2014/main" id="{431B51C9-35E9-47B2-8FBD-495F853859EC}"/>
              </a:ext>
            </a:extLst>
          </p:cNvPr>
          <p:cNvSpPr/>
          <p:nvPr/>
        </p:nvSpPr>
        <p:spPr>
          <a:xfrm>
            <a:off x="6713539"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文字方塊 24">
            <a:extLst>
              <a:ext uri="{FF2B5EF4-FFF2-40B4-BE49-F238E27FC236}">
                <a16:creationId xmlns:a16="http://schemas.microsoft.com/office/drawing/2014/main" id="{6F8DCD59-0805-4E91-AAD3-F6003FF0825C}"/>
              </a:ext>
            </a:extLst>
          </p:cNvPr>
          <p:cNvSpPr txBox="1"/>
          <p:nvPr/>
        </p:nvSpPr>
        <p:spPr>
          <a:xfrm>
            <a:off x="2905457" y="3568647"/>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18" name="文字方塊 26">
            <a:extLst>
              <a:ext uri="{FF2B5EF4-FFF2-40B4-BE49-F238E27FC236}">
                <a16:creationId xmlns:a16="http://schemas.microsoft.com/office/drawing/2014/main" id="{60379651-F80C-44F5-8E98-CF18310E27E0}"/>
              </a:ext>
            </a:extLst>
          </p:cNvPr>
          <p:cNvSpPr txBox="1">
            <a:spLocks noChangeArrowheads="1"/>
          </p:cNvSpPr>
          <p:nvPr/>
        </p:nvSpPr>
        <p:spPr bwMode="auto">
          <a:xfrm>
            <a:off x="2098676" y="5210175"/>
            <a:ext cx="42894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The number of channels is the number of filters</a:t>
            </a:r>
            <a:endParaRPr lang="zh-TW" altLang="en-US" sz="2800"/>
          </a:p>
        </p:txBody>
      </p:sp>
      <p:sp>
        <p:nvSpPr>
          <p:cNvPr id="19" name="文字方塊 27">
            <a:extLst>
              <a:ext uri="{FF2B5EF4-FFF2-40B4-BE49-F238E27FC236}">
                <a16:creationId xmlns:a16="http://schemas.microsoft.com/office/drawing/2014/main" id="{FF62C3F9-1272-4967-B8DB-763D4BF82356}"/>
              </a:ext>
            </a:extLst>
          </p:cNvPr>
          <p:cNvSpPr txBox="1">
            <a:spLocks noChangeArrowheads="1"/>
          </p:cNvSpPr>
          <p:nvPr/>
        </p:nvSpPr>
        <p:spPr bwMode="auto">
          <a:xfrm>
            <a:off x="2098675" y="4251325"/>
            <a:ext cx="4249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Smaller than the original image</a:t>
            </a:r>
            <a:endParaRPr lang="zh-TW" altLang="en-US" sz="2800"/>
          </a:p>
        </p:txBody>
      </p:sp>
      <p:cxnSp>
        <p:nvCxnSpPr>
          <p:cNvPr id="20" name="直線單箭頭接點 6">
            <a:extLst>
              <a:ext uri="{FF2B5EF4-FFF2-40B4-BE49-F238E27FC236}">
                <a16:creationId xmlns:a16="http://schemas.microsoft.com/office/drawing/2014/main" id="{44A6406C-A517-4A65-A84E-30EF53FB027D}"/>
              </a:ext>
            </a:extLst>
          </p:cNvPr>
          <p:cNvCxnSpPr/>
          <p:nvPr/>
        </p:nvCxnSpPr>
        <p:spPr>
          <a:xfrm flipH="1">
            <a:off x="5059364"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a:extLst>
              <a:ext uri="{FF2B5EF4-FFF2-40B4-BE49-F238E27FC236}">
                <a16:creationId xmlns:a16="http://schemas.microsoft.com/office/drawing/2014/main" id="{347FD02E-5E0F-47D8-AF58-B3D6436095A3}"/>
              </a:ext>
            </a:extLst>
          </p:cNvPr>
          <p:cNvSpPr/>
          <p:nvPr/>
        </p:nvSpPr>
        <p:spPr>
          <a:xfrm>
            <a:off x="6713539" y="4002089"/>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2" name="群組 7">
            <a:extLst>
              <a:ext uri="{FF2B5EF4-FFF2-40B4-BE49-F238E27FC236}">
                <a16:creationId xmlns:a16="http://schemas.microsoft.com/office/drawing/2014/main" id="{D4582AF4-09A7-4A73-A5AF-525B573CC7E6}"/>
              </a:ext>
            </a:extLst>
          </p:cNvPr>
          <p:cNvGrpSpPr>
            <a:grpSpLocks/>
          </p:cNvGrpSpPr>
          <p:nvPr/>
        </p:nvGrpSpPr>
        <p:grpSpPr bwMode="auto">
          <a:xfrm>
            <a:off x="3086101" y="1611313"/>
            <a:ext cx="1947863" cy="1771650"/>
            <a:chOff x="1561968" y="1612084"/>
            <a:chExt cx="1947915" cy="1771562"/>
          </a:xfrm>
        </p:grpSpPr>
        <p:sp>
          <p:nvSpPr>
            <p:cNvPr id="23" name="橢圓 29">
              <a:extLst>
                <a:ext uri="{FF2B5EF4-FFF2-40B4-BE49-F238E27FC236}">
                  <a16:creationId xmlns:a16="http://schemas.microsoft.com/office/drawing/2014/main" id="{6EBB9C3D-CA5B-40E2-8A73-3AC2BE0012F5}"/>
                </a:ext>
              </a:extLst>
            </p:cNvPr>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24" name="橢圓 30">
              <a:extLst>
                <a:ext uri="{FF2B5EF4-FFF2-40B4-BE49-F238E27FC236}">
                  <a16:creationId xmlns:a16="http://schemas.microsoft.com/office/drawing/2014/main" id="{FADE4AEE-AFAB-4DD4-BE48-6F688AE22AAE}"/>
                </a:ext>
              </a:extLst>
            </p:cNvPr>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sp>
          <p:nvSpPr>
            <p:cNvPr id="25" name="橢圓 31">
              <a:extLst>
                <a:ext uri="{FF2B5EF4-FFF2-40B4-BE49-F238E27FC236}">
                  <a16:creationId xmlns:a16="http://schemas.microsoft.com/office/drawing/2014/main" id="{2FA16106-0454-462C-A020-0CD6AF190B0D}"/>
                </a:ext>
              </a:extLst>
            </p:cNvPr>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6" name="橢圓 32">
              <a:extLst>
                <a:ext uri="{FF2B5EF4-FFF2-40B4-BE49-F238E27FC236}">
                  <a16:creationId xmlns:a16="http://schemas.microsoft.com/office/drawing/2014/main" id="{8C8545FF-9B15-47E9-9B5C-1D03D701C9DB}"/>
                </a:ext>
              </a:extLst>
            </p:cNvPr>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27" name="橢圓 33">
              <a:extLst>
                <a:ext uri="{FF2B5EF4-FFF2-40B4-BE49-F238E27FC236}">
                  <a16:creationId xmlns:a16="http://schemas.microsoft.com/office/drawing/2014/main" id="{4D8260C8-C729-4626-BE4C-0D6492E06782}"/>
                </a:ext>
              </a:extLst>
            </p:cNvPr>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8" name="橢圓 34">
              <a:extLst>
                <a:ext uri="{FF2B5EF4-FFF2-40B4-BE49-F238E27FC236}">
                  <a16:creationId xmlns:a16="http://schemas.microsoft.com/office/drawing/2014/main" id="{0BBDC74B-4C0B-49F6-9047-9755B2198675}"/>
                </a:ext>
              </a:extLst>
            </p:cNvPr>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1</a:t>
              </a:r>
              <a:endParaRPr lang="zh-TW" altLang="en-US" sz="2400" dirty="0">
                <a:solidFill>
                  <a:schemeClr val="dk1"/>
                </a:solidFill>
                <a:latin typeface="+mn-lt"/>
              </a:endParaRPr>
            </a:p>
          </p:txBody>
        </p:sp>
        <p:sp>
          <p:nvSpPr>
            <p:cNvPr id="29" name="橢圓 35">
              <a:extLst>
                <a:ext uri="{FF2B5EF4-FFF2-40B4-BE49-F238E27FC236}">
                  <a16:creationId xmlns:a16="http://schemas.microsoft.com/office/drawing/2014/main" id="{DEFABD01-6723-42F1-A1C4-F73442D25256}"/>
                </a:ext>
              </a:extLst>
            </p:cNvPr>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3</a:t>
              </a:r>
              <a:endParaRPr lang="zh-TW" altLang="en-US" sz="2400" dirty="0">
                <a:solidFill>
                  <a:schemeClr val="dk1"/>
                </a:solidFill>
                <a:latin typeface="+mn-lt"/>
              </a:endParaRPr>
            </a:p>
          </p:txBody>
        </p:sp>
        <p:sp>
          <p:nvSpPr>
            <p:cNvPr id="30" name="橢圓 36">
              <a:extLst>
                <a:ext uri="{FF2B5EF4-FFF2-40B4-BE49-F238E27FC236}">
                  <a16:creationId xmlns:a16="http://schemas.microsoft.com/office/drawing/2014/main" id="{20037A45-88E4-48A0-880A-3FB9C217531E}"/>
                </a:ext>
              </a:extLst>
            </p:cNvPr>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rPr>
                <a:t>0</a:t>
              </a:r>
              <a:endParaRPr lang="zh-TW" altLang="en-US" sz="2400" dirty="0">
                <a:solidFill>
                  <a:schemeClr val="dk1"/>
                </a:solidFill>
                <a:latin typeface="+mn-lt"/>
              </a:endParaRPr>
            </a:p>
          </p:txBody>
        </p:sp>
      </p:grpSp>
      <p:pic>
        <p:nvPicPr>
          <p:cNvPr id="31" name="Picture 30">
            <a:extLst>
              <a:ext uri="{FF2B5EF4-FFF2-40B4-BE49-F238E27FC236}">
                <a16:creationId xmlns:a16="http://schemas.microsoft.com/office/drawing/2014/main" id="{B65BACB2-C547-4002-AD22-1EB362189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a:extLst>
              <a:ext uri="{FF2B5EF4-FFF2-40B4-BE49-F238E27FC236}">
                <a16:creationId xmlns:a16="http://schemas.microsoft.com/office/drawing/2014/main" id="{9ECE8037-4EBB-41F4-B2B8-B049700310E1}"/>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33794" name="群組 3">
            <a:extLst>
              <a:ext uri="{FF2B5EF4-FFF2-40B4-BE49-F238E27FC236}">
                <a16:creationId xmlns:a16="http://schemas.microsoft.com/office/drawing/2014/main" id="{1FBA60F3-C7CE-472B-9BA2-E9E8F8CAF90E}"/>
              </a:ext>
            </a:extLst>
          </p:cNvPr>
          <p:cNvGrpSpPr>
            <a:grpSpLocks/>
          </p:cNvGrpSpPr>
          <p:nvPr/>
        </p:nvGrpSpPr>
        <p:grpSpPr bwMode="auto">
          <a:xfrm>
            <a:off x="2273301" y="2274888"/>
            <a:ext cx="2906713" cy="3200400"/>
            <a:chOff x="-1626455" y="3999117"/>
            <a:chExt cx="2906568" cy="3201477"/>
          </a:xfrm>
        </p:grpSpPr>
        <p:pic>
          <p:nvPicPr>
            <p:cNvPr id="33825" name="圖片 4">
              <a:extLst>
                <a:ext uri="{FF2B5EF4-FFF2-40B4-BE49-F238E27FC236}">
                  <a16:creationId xmlns:a16="http://schemas.microsoft.com/office/drawing/2014/main" id="{3E5E8FC9-9D75-4BA7-9765-8112A08B2D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4102F657-B7A8-4D4E-98D1-11A543D2390B}"/>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pic>
        <p:nvPicPr>
          <p:cNvPr id="33795" name="Picture 2" descr="http://s.hswstatic.com/gif/whiskers-sam.jpg">
            <a:extLst>
              <a:ext uri="{FF2B5EF4-FFF2-40B4-BE49-F238E27FC236}">
                <a16:creationId xmlns:a16="http://schemas.microsoft.com/office/drawing/2014/main" id="{7F68B9F5-5CF8-4C5A-BAE8-C026204EA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938" y="192089"/>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a:extLst>
              <a:ext uri="{FF2B5EF4-FFF2-40B4-BE49-F238E27FC236}">
                <a16:creationId xmlns:a16="http://schemas.microsoft.com/office/drawing/2014/main" id="{A95F8B6D-1CD0-4661-BE28-2E77A5D8E5A9}"/>
              </a:ext>
            </a:extLst>
          </p:cNvPr>
          <p:cNvSpPr txBox="1">
            <a:spLocks noChangeArrowheads="1"/>
          </p:cNvSpPr>
          <p:nvPr/>
        </p:nvSpPr>
        <p:spPr bwMode="auto">
          <a:xfrm>
            <a:off x="2801939" y="1706564"/>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a:extLst>
              <a:ext uri="{FF2B5EF4-FFF2-40B4-BE49-F238E27FC236}">
                <a16:creationId xmlns:a16="http://schemas.microsoft.com/office/drawing/2014/main" id="{9976152F-6EE4-4B1B-9AA3-24C16817D0F9}"/>
              </a:ext>
            </a:extLst>
          </p:cNvPr>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1" name="矩形 12">
            <a:extLst>
              <a:ext uri="{FF2B5EF4-FFF2-40B4-BE49-F238E27FC236}">
                <a16:creationId xmlns:a16="http://schemas.microsoft.com/office/drawing/2014/main" id="{FE39E67B-7455-4A87-82A6-9634183A40E2}"/>
              </a:ext>
            </a:extLst>
          </p:cNvPr>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a:extLst>
              <a:ext uri="{FF2B5EF4-FFF2-40B4-BE49-F238E27FC236}">
                <a16:creationId xmlns:a16="http://schemas.microsoft.com/office/drawing/2014/main" id="{21E2BEF2-78BE-4C92-87D6-3F47C0B14EA2}"/>
              </a:ext>
            </a:extLst>
          </p:cNvPr>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a:extLst>
              <a:ext uri="{FF2B5EF4-FFF2-40B4-BE49-F238E27FC236}">
                <a16:creationId xmlns:a16="http://schemas.microsoft.com/office/drawing/2014/main" id="{A35CCA0E-C652-43F0-B30F-FBB43A88A060}"/>
              </a:ext>
            </a:extLst>
          </p:cNvPr>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a:extLst>
              <a:ext uri="{FF2B5EF4-FFF2-40B4-BE49-F238E27FC236}">
                <a16:creationId xmlns:a16="http://schemas.microsoft.com/office/drawing/2014/main" id="{7A57D646-9A2F-4F90-A122-E568AF28796D}"/>
              </a:ext>
            </a:extLst>
          </p:cNvPr>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5" name="向下箭號 11">
            <a:extLst>
              <a:ext uri="{FF2B5EF4-FFF2-40B4-BE49-F238E27FC236}">
                <a16:creationId xmlns:a16="http://schemas.microsoft.com/office/drawing/2014/main" id="{BC9A7F2A-B5E3-4984-9954-9DDAF3D56CC8}"/>
              </a:ext>
            </a:extLst>
          </p:cNvPr>
          <p:cNvSpPr/>
          <p:nvPr/>
        </p:nvSpPr>
        <p:spPr>
          <a:xfrm>
            <a:off x="7392988" y="14509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a:extLst>
              <a:ext uri="{FF2B5EF4-FFF2-40B4-BE49-F238E27FC236}">
                <a16:creationId xmlns:a16="http://schemas.microsoft.com/office/drawing/2014/main" id="{18ED47A3-BDB5-42F1-B853-1207D6136BC7}"/>
              </a:ext>
            </a:extLst>
          </p:cNvPr>
          <p:cNvSpPr/>
          <p:nvPr/>
        </p:nvSpPr>
        <p:spPr>
          <a:xfrm>
            <a:off x="7392988" y="256222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a:extLst>
              <a:ext uri="{FF2B5EF4-FFF2-40B4-BE49-F238E27FC236}">
                <a16:creationId xmlns:a16="http://schemas.microsoft.com/office/drawing/2014/main" id="{08CF7714-73D1-488A-A07A-1774382DA455}"/>
              </a:ext>
            </a:extLst>
          </p:cNvPr>
          <p:cNvSpPr/>
          <p:nvPr/>
        </p:nvSpPr>
        <p:spPr>
          <a:xfrm>
            <a:off x="7392988" y="365442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a:extLst>
              <a:ext uri="{FF2B5EF4-FFF2-40B4-BE49-F238E27FC236}">
                <a16:creationId xmlns:a16="http://schemas.microsoft.com/office/drawing/2014/main" id="{1E9E1DA3-DE6C-4EB7-A653-18E05533C5E8}"/>
              </a:ext>
            </a:extLst>
          </p:cNvPr>
          <p:cNvSpPr/>
          <p:nvPr/>
        </p:nvSpPr>
        <p:spPr>
          <a:xfrm>
            <a:off x="7392988" y="468947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a:extLst>
              <a:ext uri="{FF2B5EF4-FFF2-40B4-BE49-F238E27FC236}">
                <a16:creationId xmlns:a16="http://schemas.microsoft.com/office/drawing/2014/main" id="{29843478-4E90-4A82-AB78-9D44E4D3DE34}"/>
              </a:ext>
            </a:extLst>
          </p:cNvPr>
          <p:cNvSpPr/>
          <p:nvPr/>
        </p:nvSpPr>
        <p:spPr>
          <a:xfrm rot="10800000">
            <a:off x="6405563" y="5753101"/>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a:extLst>
              <a:ext uri="{FF2B5EF4-FFF2-40B4-BE49-F238E27FC236}">
                <a16:creationId xmlns:a16="http://schemas.microsoft.com/office/drawing/2014/main" id="{89474F69-AF7C-46D4-90B0-8EFE10E34256}"/>
              </a:ext>
            </a:extLst>
          </p:cNvPr>
          <p:cNvSpPr/>
          <p:nvPr/>
        </p:nvSpPr>
        <p:spPr>
          <a:xfrm rot="16200000">
            <a:off x="3678238"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1" name="矩形 23">
            <a:extLst>
              <a:ext uri="{FF2B5EF4-FFF2-40B4-BE49-F238E27FC236}">
                <a16:creationId xmlns:a16="http://schemas.microsoft.com/office/drawing/2014/main" id="{EBAD2189-FB53-479B-97AD-289D0BB7284C}"/>
              </a:ext>
            </a:extLst>
          </p:cNvPr>
          <p:cNvSpPr/>
          <p:nvPr/>
        </p:nvSpPr>
        <p:spPr>
          <a:xfrm>
            <a:off x="2152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 name="文字方塊 24">
            <a:extLst>
              <a:ext uri="{FF2B5EF4-FFF2-40B4-BE49-F238E27FC236}">
                <a16:creationId xmlns:a16="http://schemas.microsoft.com/office/drawing/2014/main" id="{F6DCA850-80CE-451E-831D-F85C5BDA5E92}"/>
              </a:ext>
            </a:extLst>
          </p:cNvPr>
          <p:cNvSpPr txBox="1"/>
          <p:nvPr/>
        </p:nvSpPr>
        <p:spPr>
          <a:xfrm>
            <a:off x="8229601" y="3657601"/>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23" name="文字方塊 26">
            <a:extLst>
              <a:ext uri="{FF2B5EF4-FFF2-40B4-BE49-F238E27FC236}">
                <a16:creationId xmlns:a16="http://schemas.microsoft.com/office/drawing/2014/main" id="{5AACD290-3687-44A6-BA15-8305EAA3216F}"/>
              </a:ext>
            </a:extLst>
          </p:cNvPr>
          <p:cNvSpPr txBox="1"/>
          <p:nvPr/>
        </p:nvSpPr>
        <p:spPr>
          <a:xfrm>
            <a:off x="8001001" y="5943601"/>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pic>
        <p:nvPicPr>
          <p:cNvPr id="25" name="Picture 24">
            <a:extLst>
              <a:ext uri="{FF2B5EF4-FFF2-40B4-BE49-F238E27FC236}">
                <a16:creationId xmlns:a16="http://schemas.microsoft.com/office/drawing/2014/main" id="{688A1A4F-10A0-41A5-8C23-F7542D7D6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1C85-BB85-4606-80F0-BD32BABA66CA}"/>
              </a:ext>
            </a:extLst>
          </p:cNvPr>
          <p:cNvSpPr>
            <a:spLocks noGrp="1"/>
          </p:cNvSpPr>
          <p:nvPr>
            <p:ph type="title"/>
          </p:nvPr>
        </p:nvSpPr>
        <p:spPr>
          <a:xfrm>
            <a:off x="609600" y="277815"/>
            <a:ext cx="10972800" cy="729892"/>
          </a:xfrm>
        </p:spPr>
        <p:txBody>
          <a:bodyPr/>
          <a:lstStyle/>
          <a:p>
            <a:r>
              <a:rPr lang="en-US" dirty="0"/>
              <a:t>Other Pooling Functions..</a:t>
            </a:r>
            <a:endParaRPr lang="en-IN" dirty="0"/>
          </a:p>
        </p:txBody>
      </p:sp>
      <p:sp>
        <p:nvSpPr>
          <p:cNvPr id="3" name="Content Placeholder 2">
            <a:extLst>
              <a:ext uri="{FF2B5EF4-FFF2-40B4-BE49-F238E27FC236}">
                <a16:creationId xmlns:a16="http://schemas.microsoft.com/office/drawing/2014/main" id="{31F75BF2-CF95-4D29-A237-C1462D913300}"/>
              </a:ext>
            </a:extLst>
          </p:cNvPr>
          <p:cNvSpPr>
            <a:spLocks noGrp="1"/>
          </p:cNvSpPr>
          <p:nvPr>
            <p:ph idx="1"/>
          </p:nvPr>
        </p:nvSpPr>
        <p:spPr>
          <a:xfrm>
            <a:off x="609600" y="1163637"/>
            <a:ext cx="10972800" cy="4530725"/>
          </a:xfrm>
        </p:spPr>
        <p:txBody>
          <a:bodyPr/>
          <a:lstStyle/>
          <a:p>
            <a:r>
              <a:rPr lang="en-US" sz="2400" dirty="0">
                <a:latin typeface="Times New Roman" panose="02020603050405020304" pitchFamily="18" charset="0"/>
                <a:cs typeface="Times New Roman" panose="02020603050405020304" pitchFamily="18" charset="0"/>
              </a:rPr>
              <a:t>Other popular pooling functions include </a:t>
            </a:r>
          </a:p>
          <a:p>
            <a:pPr lvl="1"/>
            <a:r>
              <a:rPr lang="en-US" sz="2400" dirty="0">
                <a:latin typeface="Times New Roman" panose="02020603050405020304" pitchFamily="18" charset="0"/>
                <a:cs typeface="Times New Roman" panose="02020603050405020304" pitchFamily="18" charset="0"/>
              </a:rPr>
              <a:t>the average of a rectangular neighborhood, </a:t>
            </a:r>
          </a:p>
          <a:p>
            <a:pPr lvl="1"/>
            <a:r>
              <a:rPr lang="en-US" sz="2400" dirty="0">
                <a:latin typeface="Times New Roman" panose="02020603050405020304" pitchFamily="18" charset="0"/>
                <a:cs typeface="Times New Roman" panose="02020603050405020304" pitchFamily="18" charset="0"/>
              </a:rPr>
              <a:t>the L 2 norm of a rectangular neighborhood, or a weighted average based on the distance from the central pixel.</a:t>
            </a:r>
          </a:p>
          <a:p>
            <a:r>
              <a:rPr lang="en-US" sz="2400" dirty="0">
                <a:latin typeface="Times New Roman" panose="02020603050405020304" pitchFamily="18" charset="0"/>
                <a:cs typeface="Times New Roman" panose="02020603050405020304" pitchFamily="18" charset="0"/>
              </a:rPr>
              <a:t>In all cases, pooling helps to make the representation become approximately invariant to small translations of the input. Invariance to translation means that if we translate the input by a small amount, the values of most of the pooled outputs do not change. </a:t>
            </a:r>
          </a:p>
          <a:p>
            <a:r>
              <a:rPr lang="en-US" sz="2400" dirty="0">
                <a:latin typeface="Times New Roman" panose="02020603050405020304" pitchFamily="18" charset="0"/>
                <a:cs typeface="Times New Roman" panose="02020603050405020304" pitchFamily="18" charset="0"/>
              </a:rPr>
              <a:t>Invariance to local translation can be a very useful property if we care more about whether some feature is present than exactly where it is.</a:t>
            </a:r>
          </a:p>
          <a:p>
            <a:pPr lvl="1"/>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we just need to know that there is an eye on the left side of the face and an eye on the right side of the face.</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80527EF-A3BF-4AE7-8007-753DC05FE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919853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99C8-3B38-4BC8-890A-EF65718C799E}"/>
              </a:ext>
            </a:extLst>
          </p:cNvPr>
          <p:cNvSpPr>
            <a:spLocks noGrp="1"/>
          </p:cNvSpPr>
          <p:nvPr>
            <p:ph type="title"/>
          </p:nvPr>
        </p:nvSpPr>
        <p:spPr/>
        <p:txBody>
          <a:bodyPr/>
          <a:lstStyle/>
          <a:p>
            <a:r>
              <a:rPr lang="en-US" dirty="0"/>
              <a:t>Note</a:t>
            </a:r>
            <a:endParaRPr lang="en-IN" dirty="0"/>
          </a:p>
        </p:txBody>
      </p:sp>
      <p:sp>
        <p:nvSpPr>
          <p:cNvPr id="3" name="Content Placeholder 2">
            <a:extLst>
              <a:ext uri="{FF2B5EF4-FFF2-40B4-BE49-F238E27FC236}">
                <a16:creationId xmlns:a16="http://schemas.microsoft.com/office/drawing/2014/main" id="{DBC137F9-CCE8-4137-8FC2-58E160DA1FD3}"/>
              </a:ext>
            </a:extLst>
          </p:cNvPr>
          <p:cNvSpPr>
            <a:spLocks noGrp="1"/>
          </p:cNvSpPr>
          <p:nvPr>
            <p:ph idx="1"/>
          </p:nvPr>
        </p:nvSpPr>
        <p:spPr>
          <a:xfrm>
            <a:off x="609600" y="1348275"/>
            <a:ext cx="10972800" cy="4530725"/>
          </a:xfrm>
        </p:spPr>
        <p:txBody>
          <a:bodyPr/>
          <a:lstStyle/>
          <a:p>
            <a:r>
              <a:rPr lang="en-US" dirty="0"/>
              <a:t>Pooling over spatial regions produces invariance to translation.</a:t>
            </a:r>
          </a:p>
          <a:p>
            <a:r>
              <a:rPr lang="en-US" dirty="0"/>
              <a:t>This improves the computational efficiency of the network because the next layer has roughly k times fewer inputs to process. (if k is the size of the neighborhood)</a:t>
            </a:r>
          </a:p>
          <a:p>
            <a:r>
              <a:rPr lang="en-US" dirty="0"/>
              <a:t>This reduction in the input size can also result in improved statistical efficiency and reduced memory requirements for storing the parameters. </a:t>
            </a:r>
            <a:endParaRPr lang="en-IN" dirty="0"/>
          </a:p>
        </p:txBody>
      </p:sp>
      <p:pic>
        <p:nvPicPr>
          <p:cNvPr id="4" name="Picture 3">
            <a:extLst>
              <a:ext uri="{FF2B5EF4-FFF2-40B4-BE49-F238E27FC236}">
                <a16:creationId xmlns:a16="http://schemas.microsoft.com/office/drawing/2014/main" id="{779E08CA-BFD9-40EF-98A2-78D0159A5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326739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標題 1">
            <a:extLst>
              <a:ext uri="{FF2B5EF4-FFF2-40B4-BE49-F238E27FC236}">
                <a16:creationId xmlns:a16="http://schemas.microsoft.com/office/drawing/2014/main" id="{036326D0-A0EA-44C7-B8BF-BE2509504284}"/>
              </a:ext>
            </a:extLst>
          </p:cNvPr>
          <p:cNvSpPr>
            <a:spLocks noGrp="1"/>
          </p:cNvSpPr>
          <p:nvPr>
            <p:ph type="title"/>
          </p:nvPr>
        </p:nvSpPr>
        <p:spPr>
          <a:xfrm>
            <a:off x="2152650" y="365126"/>
            <a:ext cx="7886700" cy="1325563"/>
          </a:xfrm>
        </p:spPr>
        <p:txBody>
          <a:bodyPr/>
          <a:lstStyle/>
          <a:p>
            <a:r>
              <a:rPr lang="en-US" altLang="zh-TW">
                <a:ea typeface="ＭＳ Ｐゴシック" panose="020B0600070205080204" pitchFamily="34" charset="-128"/>
              </a:rPr>
              <a:t>Flattening</a:t>
            </a:r>
            <a:endParaRPr lang="zh-TW" altLang="en-US">
              <a:ea typeface="ＭＳ Ｐゴシック" panose="020B0600070205080204" pitchFamily="34" charset="-128"/>
            </a:endParaRPr>
          </a:p>
        </p:txBody>
      </p:sp>
      <p:grpSp>
        <p:nvGrpSpPr>
          <p:cNvPr id="34818" name="群組 13">
            <a:extLst>
              <a:ext uri="{FF2B5EF4-FFF2-40B4-BE49-F238E27FC236}">
                <a16:creationId xmlns:a16="http://schemas.microsoft.com/office/drawing/2014/main" id="{CB0C3360-52F8-4BF1-80D6-3954E41BD666}"/>
              </a:ext>
            </a:extLst>
          </p:cNvPr>
          <p:cNvGrpSpPr>
            <a:grpSpLocks/>
          </p:cNvGrpSpPr>
          <p:nvPr/>
        </p:nvGrpSpPr>
        <p:grpSpPr bwMode="auto">
          <a:xfrm>
            <a:off x="1790700" y="2473326"/>
            <a:ext cx="1943100" cy="2049463"/>
            <a:chOff x="758373" y="2759289"/>
            <a:chExt cx="1943214" cy="2049364"/>
          </a:xfrm>
        </p:grpSpPr>
        <p:sp>
          <p:nvSpPr>
            <p:cNvPr id="6" name="橢圓 5">
              <a:extLst>
                <a:ext uri="{FF2B5EF4-FFF2-40B4-BE49-F238E27FC236}">
                  <a16:creationId xmlns:a16="http://schemas.microsoft.com/office/drawing/2014/main" id="{201DC2D2-0DEB-47A8-85ED-94ADDD0DC241}"/>
                </a:ext>
              </a:extLst>
            </p:cNvPr>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7" name="橢圓 6">
              <a:extLst>
                <a:ext uri="{FF2B5EF4-FFF2-40B4-BE49-F238E27FC236}">
                  <a16:creationId xmlns:a16="http://schemas.microsoft.com/office/drawing/2014/main" id="{B97773A8-4358-48F1-A180-D94CD06FE5DE}"/>
                </a:ext>
              </a:extLst>
            </p:cNvPr>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0</a:t>
              </a:r>
              <a:endParaRPr lang="zh-TW" altLang="en-US" sz="2400" dirty="0"/>
            </a:p>
          </p:txBody>
        </p:sp>
        <p:sp>
          <p:nvSpPr>
            <p:cNvPr id="8" name="橢圓 7">
              <a:extLst>
                <a:ext uri="{FF2B5EF4-FFF2-40B4-BE49-F238E27FC236}">
                  <a16:creationId xmlns:a16="http://schemas.microsoft.com/office/drawing/2014/main" id="{CEE574AB-604E-4777-9031-9DBD54DB20CA}"/>
                </a:ext>
              </a:extLst>
            </p:cNvPr>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1</a:t>
              </a:r>
              <a:endParaRPr lang="zh-TW" altLang="en-US" sz="2400" dirty="0"/>
            </a:p>
          </p:txBody>
        </p:sp>
        <p:sp>
          <p:nvSpPr>
            <p:cNvPr id="9" name="橢圓 8">
              <a:extLst>
                <a:ext uri="{FF2B5EF4-FFF2-40B4-BE49-F238E27FC236}">
                  <a16:creationId xmlns:a16="http://schemas.microsoft.com/office/drawing/2014/main" id="{0DDD13DD-E199-462E-9722-4491DF19B3D7}"/>
                </a:ext>
              </a:extLst>
            </p:cNvPr>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10" name="橢圓 9">
              <a:extLst>
                <a:ext uri="{FF2B5EF4-FFF2-40B4-BE49-F238E27FC236}">
                  <a16:creationId xmlns:a16="http://schemas.microsoft.com/office/drawing/2014/main" id="{27EB18A9-4A4B-4778-924C-ED6EF9D8713A}"/>
                </a:ext>
              </a:extLst>
            </p:cNvPr>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1" name="橢圓 10">
              <a:extLst>
                <a:ext uri="{FF2B5EF4-FFF2-40B4-BE49-F238E27FC236}">
                  <a16:creationId xmlns:a16="http://schemas.microsoft.com/office/drawing/2014/main" id="{5A199522-16FA-410E-A15F-A79DABECA8DA}"/>
                </a:ext>
              </a:extLst>
            </p:cNvPr>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2" name="橢圓 11">
              <a:extLst>
                <a:ext uri="{FF2B5EF4-FFF2-40B4-BE49-F238E27FC236}">
                  <a16:creationId xmlns:a16="http://schemas.microsoft.com/office/drawing/2014/main" id="{458D2398-7E95-42A3-96EB-7EBABDADB546}"/>
                </a:ext>
              </a:extLst>
            </p:cNvPr>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3" name="橢圓 12">
              <a:extLst>
                <a:ext uri="{FF2B5EF4-FFF2-40B4-BE49-F238E27FC236}">
                  <a16:creationId xmlns:a16="http://schemas.microsoft.com/office/drawing/2014/main" id="{02B1D5C6-FD9A-4B07-9CEC-AA0321D183DF}"/>
                </a:ext>
              </a:extLst>
            </p:cNvPr>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grpSp>
      <p:sp>
        <p:nvSpPr>
          <p:cNvPr id="14" name="文字方塊 16">
            <a:extLst>
              <a:ext uri="{FF2B5EF4-FFF2-40B4-BE49-F238E27FC236}">
                <a16:creationId xmlns:a16="http://schemas.microsoft.com/office/drawing/2014/main" id="{2938B82F-2E39-4327-86F8-FD6964C78FBA}"/>
              </a:ext>
            </a:extLst>
          </p:cNvPr>
          <p:cNvSpPr txBox="1">
            <a:spLocks noChangeArrowheads="1"/>
          </p:cNvSpPr>
          <p:nvPr/>
        </p:nvSpPr>
        <p:spPr bwMode="auto">
          <a:xfrm>
            <a:off x="3886200" y="38862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Flattened</a:t>
            </a:r>
            <a:endParaRPr lang="zh-TW" altLang="en-US"/>
          </a:p>
        </p:txBody>
      </p:sp>
      <p:sp>
        <p:nvSpPr>
          <p:cNvPr id="15" name="橢圓 20">
            <a:extLst>
              <a:ext uri="{FF2B5EF4-FFF2-40B4-BE49-F238E27FC236}">
                <a16:creationId xmlns:a16="http://schemas.microsoft.com/office/drawing/2014/main" id="{DEE775CB-57DC-461F-BA0B-D2FFDFDD0CBA}"/>
              </a:ext>
            </a:extLst>
          </p:cNvPr>
          <p:cNvSpPr/>
          <p:nvPr/>
        </p:nvSpPr>
        <p:spPr>
          <a:xfrm>
            <a:off x="5736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6" name="橢圓 21">
            <a:extLst>
              <a:ext uri="{FF2B5EF4-FFF2-40B4-BE49-F238E27FC236}">
                <a16:creationId xmlns:a16="http://schemas.microsoft.com/office/drawing/2014/main" id="{ACAA0F13-0830-46F4-AD22-BECA75AEB1AA}"/>
              </a:ext>
            </a:extLst>
          </p:cNvPr>
          <p:cNvSpPr/>
          <p:nvPr/>
        </p:nvSpPr>
        <p:spPr>
          <a:xfrm>
            <a:off x="5736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17" name="橢圓 22">
            <a:extLst>
              <a:ext uri="{FF2B5EF4-FFF2-40B4-BE49-F238E27FC236}">
                <a16:creationId xmlns:a16="http://schemas.microsoft.com/office/drawing/2014/main" id="{B20C06BC-1CB4-46F7-BC3A-0B60EE42A9D0}"/>
              </a:ext>
            </a:extLst>
          </p:cNvPr>
          <p:cNvSpPr/>
          <p:nvPr/>
        </p:nvSpPr>
        <p:spPr>
          <a:xfrm>
            <a:off x="5736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8" name="橢圓 23">
            <a:extLst>
              <a:ext uri="{FF2B5EF4-FFF2-40B4-BE49-F238E27FC236}">
                <a16:creationId xmlns:a16="http://schemas.microsoft.com/office/drawing/2014/main" id="{0AC0F81F-C960-4A84-900F-F74371C757E5}"/>
              </a:ext>
            </a:extLst>
          </p:cNvPr>
          <p:cNvSpPr/>
          <p:nvPr/>
        </p:nvSpPr>
        <p:spPr>
          <a:xfrm>
            <a:off x="5736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9" name="橢圓 24">
            <a:extLst>
              <a:ext uri="{FF2B5EF4-FFF2-40B4-BE49-F238E27FC236}">
                <a16:creationId xmlns:a16="http://schemas.microsoft.com/office/drawing/2014/main" id="{655ABCDC-36AE-415F-A404-9C2D83C0712D}"/>
              </a:ext>
            </a:extLst>
          </p:cNvPr>
          <p:cNvSpPr/>
          <p:nvPr/>
        </p:nvSpPr>
        <p:spPr>
          <a:xfrm>
            <a:off x="5736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0" name="橢圓 25">
            <a:extLst>
              <a:ext uri="{FF2B5EF4-FFF2-40B4-BE49-F238E27FC236}">
                <a16:creationId xmlns:a16="http://schemas.microsoft.com/office/drawing/2014/main" id="{60E15DE3-A6EC-45E4-8F8D-7D6E1A19F8AB}"/>
              </a:ext>
            </a:extLst>
          </p:cNvPr>
          <p:cNvSpPr/>
          <p:nvPr/>
        </p:nvSpPr>
        <p:spPr>
          <a:xfrm>
            <a:off x="5736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1" name="橢圓 26">
            <a:extLst>
              <a:ext uri="{FF2B5EF4-FFF2-40B4-BE49-F238E27FC236}">
                <a16:creationId xmlns:a16="http://schemas.microsoft.com/office/drawing/2014/main" id="{443C711B-4246-40F2-A6B8-C27271E4BBF4}"/>
              </a:ext>
            </a:extLst>
          </p:cNvPr>
          <p:cNvSpPr/>
          <p:nvPr/>
        </p:nvSpPr>
        <p:spPr>
          <a:xfrm>
            <a:off x="5736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22" name="橢圓 27">
            <a:extLst>
              <a:ext uri="{FF2B5EF4-FFF2-40B4-BE49-F238E27FC236}">
                <a16:creationId xmlns:a16="http://schemas.microsoft.com/office/drawing/2014/main" id="{92B1FF3B-A0D6-4F42-80FE-DDFFFA005BD8}"/>
              </a:ext>
            </a:extLst>
          </p:cNvPr>
          <p:cNvSpPr/>
          <p:nvPr/>
        </p:nvSpPr>
        <p:spPr>
          <a:xfrm>
            <a:off x="5736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23" name="向右箭號 4">
            <a:extLst>
              <a:ext uri="{FF2B5EF4-FFF2-40B4-BE49-F238E27FC236}">
                <a16:creationId xmlns:a16="http://schemas.microsoft.com/office/drawing/2014/main" id="{8C7C0ED2-00F6-4891-9078-72491F0B520C}"/>
              </a:ext>
            </a:extLst>
          </p:cNvPr>
          <p:cNvSpPr/>
          <p:nvPr/>
        </p:nvSpPr>
        <p:spPr>
          <a:xfrm>
            <a:off x="6511926" y="3190876"/>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4" name="向右箭號 32">
            <a:extLst>
              <a:ext uri="{FF2B5EF4-FFF2-40B4-BE49-F238E27FC236}">
                <a16:creationId xmlns:a16="http://schemas.microsoft.com/office/drawing/2014/main" id="{D46AE9C5-C800-4AEE-AF84-CBEFF91B8E5D}"/>
              </a:ext>
            </a:extLst>
          </p:cNvPr>
          <p:cNvSpPr/>
          <p:nvPr/>
        </p:nvSpPr>
        <p:spPr>
          <a:xfrm>
            <a:off x="8997951" y="3419476"/>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5" name="群組 28">
            <a:extLst>
              <a:ext uri="{FF2B5EF4-FFF2-40B4-BE49-F238E27FC236}">
                <a16:creationId xmlns:a16="http://schemas.microsoft.com/office/drawing/2014/main" id="{25E0468B-4322-4066-AD1B-BAEFFA8AF3C1}"/>
              </a:ext>
            </a:extLst>
          </p:cNvPr>
          <p:cNvGrpSpPr>
            <a:grpSpLocks/>
          </p:cNvGrpSpPr>
          <p:nvPr/>
        </p:nvGrpSpPr>
        <p:grpSpPr bwMode="auto">
          <a:xfrm>
            <a:off x="7126288" y="2724151"/>
            <a:ext cx="3200400" cy="2506663"/>
            <a:chOff x="-2630921" y="4440114"/>
            <a:chExt cx="3201477" cy="2506507"/>
          </a:xfrm>
        </p:grpSpPr>
        <p:pic>
          <p:nvPicPr>
            <p:cNvPr id="34848" name="圖片 29">
              <a:extLst>
                <a:ext uri="{FF2B5EF4-FFF2-40B4-BE49-F238E27FC236}">
                  <a16:creationId xmlns:a16="http://schemas.microsoft.com/office/drawing/2014/main" id="{26FD396D-B76F-4B9E-AE6E-F3D286C984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a:extLst>
                <a:ext uri="{FF2B5EF4-FFF2-40B4-BE49-F238E27FC236}">
                  <a16:creationId xmlns:a16="http://schemas.microsoft.com/office/drawing/2014/main" id="{BE9A08FA-BB25-4709-A440-D39CE6686232}"/>
                </a:ext>
              </a:extLst>
            </p:cNvPr>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sp>
        <p:nvSpPr>
          <p:cNvPr id="28" name="向右箭號 33">
            <a:extLst>
              <a:ext uri="{FF2B5EF4-FFF2-40B4-BE49-F238E27FC236}">
                <a16:creationId xmlns:a16="http://schemas.microsoft.com/office/drawing/2014/main" id="{AA007F12-AE70-4926-A593-6B4DE1A6F743}"/>
              </a:ext>
            </a:extLst>
          </p:cNvPr>
          <p:cNvSpPr/>
          <p:nvPr/>
        </p:nvSpPr>
        <p:spPr>
          <a:xfrm>
            <a:off x="3849689"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pic>
        <p:nvPicPr>
          <p:cNvPr id="29" name="Picture 28">
            <a:extLst>
              <a:ext uri="{FF2B5EF4-FFF2-40B4-BE49-F238E27FC236}">
                <a16:creationId xmlns:a16="http://schemas.microsoft.com/office/drawing/2014/main" id="{5A5F3793-A2CC-4503-A6AC-443539548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91DAE49E-6D95-4123-9046-6CA83DD6F405}"/>
              </a:ext>
            </a:extLst>
          </p:cNvPr>
          <p:cNvSpPr txBox="1"/>
          <p:nvPr/>
        </p:nvSpPr>
        <p:spPr>
          <a:xfrm>
            <a:off x="4615046"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tensor)</a:t>
            </a:r>
            <a:endParaRPr lang="zh-TW" altLang="en-US" sz="2000" b="1" i="1" dirty="0">
              <a:solidFill>
                <a:srgbClr val="000000"/>
              </a:solidFill>
            </a:endParaRPr>
          </a:p>
        </p:txBody>
      </p:sp>
      <p:sp>
        <p:nvSpPr>
          <p:cNvPr id="35844" name="矩形 9">
            <a:extLst>
              <a:ext uri="{FF2B5EF4-FFF2-40B4-BE49-F238E27FC236}">
                <a16:creationId xmlns:a16="http://schemas.microsoft.com/office/drawing/2014/main" id="{FC4016B4-CA7D-4101-BAA5-55F59E1002FB}"/>
              </a:ext>
            </a:extLst>
          </p:cNvPr>
          <p:cNvSpPr>
            <a:spLocks noChangeArrowheads="1"/>
          </p:cNvSpPr>
          <p:nvPr/>
        </p:nvSpPr>
        <p:spPr bwMode="auto">
          <a:xfrm>
            <a:off x="2057400" y="265113"/>
            <a:ext cx="2481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i="1" u="sng"/>
              <a:t>CNN in Keras</a:t>
            </a:r>
            <a:endParaRPr lang="zh-TW" altLang="en-US" sz="2800" b="1" i="1" u="sng"/>
          </a:p>
        </p:txBody>
      </p:sp>
      <p:sp>
        <p:nvSpPr>
          <p:cNvPr id="6" name="矩形 28">
            <a:extLst>
              <a:ext uri="{FF2B5EF4-FFF2-40B4-BE49-F238E27FC236}">
                <a16:creationId xmlns:a16="http://schemas.microsoft.com/office/drawing/2014/main" id="{4EEE6949-A954-4B27-8F31-9243CFA15592}"/>
              </a:ext>
            </a:extLst>
          </p:cNvPr>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id="{4D6422C5-A29B-484D-9102-7EC8FEA561FB}"/>
              </a:ext>
            </a:extLst>
          </p:cNvPr>
          <p:cNvSpPr/>
          <p:nvPr/>
        </p:nvSpPr>
        <p:spPr>
          <a:xfrm>
            <a:off x="7832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id="{17BAD77C-89A3-42E1-84CC-C493DE3075E9}"/>
              </a:ext>
            </a:extLst>
          </p:cNvPr>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id="{AD2E6971-3E31-4C0E-B019-CD3C97C8B444}"/>
              </a:ext>
            </a:extLst>
          </p:cNvPr>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id="{7BF91041-3073-4019-90B8-9151B183B4C7}"/>
              </a:ext>
            </a:extLst>
          </p:cNvPr>
          <p:cNvSpPr/>
          <p:nvPr/>
        </p:nvSpPr>
        <p:spPr>
          <a:xfrm>
            <a:off x="8451850" y="1397001"/>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a:extLst>
              <a:ext uri="{FF2B5EF4-FFF2-40B4-BE49-F238E27FC236}">
                <a16:creationId xmlns:a16="http://schemas.microsoft.com/office/drawing/2014/main" id="{F11066B9-FC83-4F43-814B-EA0954D8AC5D}"/>
              </a:ext>
            </a:extLst>
          </p:cNvPr>
          <p:cNvSpPr/>
          <p:nvPr/>
        </p:nvSpPr>
        <p:spPr>
          <a:xfrm>
            <a:off x="8451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a:extLst>
              <a:ext uri="{FF2B5EF4-FFF2-40B4-BE49-F238E27FC236}">
                <a16:creationId xmlns:a16="http://schemas.microsoft.com/office/drawing/2014/main" id="{846D5A7A-31B5-4E96-BD95-A375C4CA2352}"/>
              </a:ext>
            </a:extLst>
          </p:cNvPr>
          <p:cNvSpPr/>
          <p:nvPr/>
        </p:nvSpPr>
        <p:spPr>
          <a:xfrm>
            <a:off x="8451850" y="359886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a:extLst>
              <a:ext uri="{FF2B5EF4-FFF2-40B4-BE49-F238E27FC236}">
                <a16:creationId xmlns:a16="http://schemas.microsoft.com/office/drawing/2014/main" id="{8A82CEEB-4945-4F99-9259-78AD54C1F65F}"/>
              </a:ext>
            </a:extLst>
          </p:cNvPr>
          <p:cNvSpPr/>
          <p:nvPr/>
        </p:nvSpPr>
        <p:spPr>
          <a:xfrm>
            <a:off x="8451850" y="463391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5861" name="文字方塊 41">
            <a:extLst>
              <a:ext uri="{FF2B5EF4-FFF2-40B4-BE49-F238E27FC236}">
                <a16:creationId xmlns:a16="http://schemas.microsoft.com/office/drawing/2014/main" id="{92642B65-BCE4-4BDF-B077-3E5F16899902}"/>
              </a:ext>
            </a:extLst>
          </p:cNvPr>
          <p:cNvSpPr txBox="1">
            <a:spLocks noChangeArrowheads="1"/>
          </p:cNvSpPr>
          <p:nvPr/>
        </p:nvSpPr>
        <p:spPr bwMode="auto">
          <a:xfrm>
            <a:off x="7715250" y="973138"/>
            <a:ext cx="204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input</a:t>
            </a:r>
            <a:endParaRPr lang="zh-TW" altLang="en-US"/>
          </a:p>
        </p:txBody>
      </p:sp>
      <p:pic>
        <p:nvPicPr>
          <p:cNvPr id="15" name="圖片 1">
            <a:extLst>
              <a:ext uri="{FF2B5EF4-FFF2-40B4-BE49-F238E27FC236}">
                <a16:creationId xmlns:a16="http://schemas.microsoft.com/office/drawing/2014/main" id="{3F60B268-631F-4A7A-9717-A2EE1EC815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0264" y="1450975"/>
            <a:ext cx="48672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2">
            <a:extLst>
              <a:ext uri="{FF2B5EF4-FFF2-40B4-BE49-F238E27FC236}">
                <a16:creationId xmlns:a16="http://schemas.microsoft.com/office/drawing/2014/main" id="{F4BB52B1-203D-42EB-9408-9A17982F2F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775" y="4697413"/>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接點 45">
            <a:extLst>
              <a:ext uri="{FF2B5EF4-FFF2-40B4-BE49-F238E27FC236}">
                <a16:creationId xmlns:a16="http://schemas.microsoft.com/office/drawing/2014/main" id="{E67A6749-E385-4870-978E-6CCFEE7DFD41}"/>
              </a:ext>
            </a:extLst>
          </p:cNvPr>
          <p:cNvCxnSpPr/>
          <p:nvPr/>
        </p:nvCxnSpPr>
        <p:spPr>
          <a:xfrm>
            <a:off x="3725864" y="1671638"/>
            <a:ext cx="170973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直線接點 46">
            <a:extLst>
              <a:ext uri="{FF2B5EF4-FFF2-40B4-BE49-F238E27FC236}">
                <a16:creationId xmlns:a16="http://schemas.microsoft.com/office/drawing/2014/main" id="{363E92E7-85A4-4152-AB11-4DF960AAB1DF}"/>
              </a:ext>
            </a:extLst>
          </p:cNvPr>
          <p:cNvCxnSpPr/>
          <p:nvPr/>
        </p:nvCxnSpPr>
        <p:spPr>
          <a:xfrm>
            <a:off x="5653088" y="1671638"/>
            <a:ext cx="33496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直線接點 48">
            <a:extLst>
              <a:ext uri="{FF2B5EF4-FFF2-40B4-BE49-F238E27FC236}">
                <a16:creationId xmlns:a16="http://schemas.microsoft.com/office/drawing/2014/main" id="{2EDEE676-A285-4F5B-867E-F71B6419F8B2}"/>
              </a:ext>
            </a:extLst>
          </p:cNvPr>
          <p:cNvCxnSpPr/>
          <p:nvPr/>
        </p:nvCxnSpPr>
        <p:spPr>
          <a:xfrm>
            <a:off x="6083301" y="1671638"/>
            <a:ext cx="16827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直線接點 51">
            <a:extLst>
              <a:ext uri="{FF2B5EF4-FFF2-40B4-BE49-F238E27FC236}">
                <a16:creationId xmlns:a16="http://schemas.microsoft.com/office/drawing/2014/main" id="{866D4710-484D-4FB9-81A2-23C31A499F92}"/>
              </a:ext>
            </a:extLst>
          </p:cNvPr>
          <p:cNvCxnSpPr/>
          <p:nvPr/>
        </p:nvCxnSpPr>
        <p:spPr>
          <a:xfrm>
            <a:off x="6340475" y="1673225"/>
            <a:ext cx="166688"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21" name="表格 54">
            <a:extLst>
              <a:ext uri="{FF2B5EF4-FFF2-40B4-BE49-F238E27FC236}">
                <a16:creationId xmlns:a16="http://schemas.microsoft.com/office/drawing/2014/main" id="{06734D03-628F-478E-B8B5-0A03765367D0}"/>
              </a:ext>
            </a:extLst>
          </p:cNvPr>
          <p:cNvGraphicFramePr>
            <a:graphicFrameLocks noGrp="1"/>
          </p:cNvGraphicFramePr>
          <p:nvPr/>
        </p:nvGraphicFramePr>
        <p:xfrm>
          <a:off x="2247900" y="2203450"/>
          <a:ext cx="1382712" cy="1112838"/>
        </p:xfrm>
        <a:graphic>
          <a:graphicData uri="http://schemas.openxmlformats.org/drawingml/2006/table">
            <a:tbl>
              <a:tblPr firstRow="1" bandRow="1">
                <a:tableStyleId>{5940675A-B579-460E-94D1-54222C63F5DA}</a:tableStyleId>
              </a:tblPr>
              <a:tblGrid>
                <a:gridCol w="460904">
                  <a:extLst>
                    <a:ext uri="{9D8B030D-6E8A-4147-A177-3AD203B41FA5}">
                      <a16:colId xmlns:a16="http://schemas.microsoft.com/office/drawing/2014/main" val="20000"/>
                    </a:ext>
                  </a:extLst>
                </a:gridCol>
                <a:gridCol w="460904">
                  <a:extLst>
                    <a:ext uri="{9D8B030D-6E8A-4147-A177-3AD203B41FA5}">
                      <a16:colId xmlns:a16="http://schemas.microsoft.com/office/drawing/2014/main" val="20001"/>
                    </a:ext>
                  </a:extLst>
                </a:gridCol>
                <a:gridCol w="460904">
                  <a:extLst>
                    <a:ext uri="{9D8B030D-6E8A-4147-A177-3AD203B41FA5}">
                      <a16:colId xmlns:a16="http://schemas.microsoft.com/office/drawing/2014/main" val="20002"/>
                    </a:ext>
                  </a:extLst>
                </a:gridCol>
              </a:tblGrid>
              <a:tr h="370946">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0"/>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1"/>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2" name="表格 55">
            <a:extLst>
              <a:ext uri="{FF2B5EF4-FFF2-40B4-BE49-F238E27FC236}">
                <a16:creationId xmlns:a16="http://schemas.microsoft.com/office/drawing/2014/main" id="{5137FDF3-1A9C-4D73-BAC5-96F58AC8EACF}"/>
              </a:ext>
            </a:extLst>
          </p:cNvPr>
          <p:cNvGraphicFramePr>
            <a:graphicFrameLocks noGrp="1"/>
          </p:cNvGraphicFramePr>
          <p:nvPr/>
        </p:nvGraphicFramePr>
        <p:xfrm>
          <a:off x="3016250" y="2368551"/>
          <a:ext cx="1398588" cy="1111251"/>
        </p:xfrm>
        <a:graphic>
          <a:graphicData uri="http://schemas.openxmlformats.org/drawingml/2006/table">
            <a:tbl>
              <a:tblPr firstRow="1" bandRow="1">
                <a:tableStyleId>{5940675A-B579-460E-94D1-54222C63F5DA}</a:tableStyleId>
              </a:tblPr>
              <a:tblGrid>
                <a:gridCol w="466196">
                  <a:extLst>
                    <a:ext uri="{9D8B030D-6E8A-4147-A177-3AD203B41FA5}">
                      <a16:colId xmlns:a16="http://schemas.microsoft.com/office/drawing/2014/main" val="20000"/>
                    </a:ext>
                  </a:extLst>
                </a:gridCol>
                <a:gridCol w="466196">
                  <a:extLst>
                    <a:ext uri="{9D8B030D-6E8A-4147-A177-3AD203B41FA5}">
                      <a16:colId xmlns:a16="http://schemas.microsoft.com/office/drawing/2014/main" val="20001"/>
                    </a:ext>
                  </a:extLst>
                </a:gridCol>
                <a:gridCol w="466196">
                  <a:extLst>
                    <a:ext uri="{9D8B030D-6E8A-4147-A177-3AD203B41FA5}">
                      <a16:colId xmlns:a16="http://schemas.microsoft.com/office/drawing/2014/main" val="20002"/>
                    </a:ext>
                  </a:extLst>
                </a:gridCol>
              </a:tblGrid>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0"/>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1"/>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3" name="文字方塊 56">
            <a:extLst>
              <a:ext uri="{FF2B5EF4-FFF2-40B4-BE49-F238E27FC236}">
                <a16:creationId xmlns:a16="http://schemas.microsoft.com/office/drawing/2014/main" id="{9CD2A888-AEAD-4BC9-8925-DE9017A368D7}"/>
              </a:ext>
            </a:extLst>
          </p:cNvPr>
          <p:cNvSpPr txBox="1">
            <a:spLocks noChangeArrowheads="1"/>
          </p:cNvSpPr>
          <p:nvPr/>
        </p:nvSpPr>
        <p:spPr bwMode="auto">
          <a:xfrm>
            <a:off x="5145088" y="2452689"/>
            <a:ext cx="1801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There are </a:t>
            </a:r>
            <a:r>
              <a:rPr lang="en-US" altLang="zh-TW">
                <a:solidFill>
                  <a:srgbClr val="FF0000"/>
                </a:solidFill>
              </a:rPr>
              <a:t>25</a:t>
            </a:r>
            <a:r>
              <a:rPr lang="en-US" altLang="zh-TW"/>
              <a:t> </a:t>
            </a:r>
            <a:r>
              <a:rPr lang="en-US" altLang="zh-TW">
                <a:solidFill>
                  <a:srgbClr val="FF0000"/>
                </a:solidFill>
              </a:rPr>
              <a:t>3x3</a:t>
            </a:r>
            <a:r>
              <a:rPr lang="en-US" altLang="zh-TW"/>
              <a:t> filters.</a:t>
            </a:r>
            <a:endParaRPr lang="zh-TW" altLang="en-US"/>
          </a:p>
        </p:txBody>
      </p:sp>
      <p:sp>
        <p:nvSpPr>
          <p:cNvPr id="24" name="文字方塊 57">
            <a:extLst>
              <a:ext uri="{FF2B5EF4-FFF2-40B4-BE49-F238E27FC236}">
                <a16:creationId xmlns:a16="http://schemas.microsoft.com/office/drawing/2014/main" id="{0ED10160-1480-40A7-8EBB-8F7298DBB9EC}"/>
              </a:ext>
            </a:extLst>
          </p:cNvPr>
          <p:cNvSpPr txBox="1">
            <a:spLocks noChangeArrowheads="1"/>
          </p:cNvSpPr>
          <p:nvPr/>
        </p:nvSpPr>
        <p:spPr bwMode="auto">
          <a:xfrm>
            <a:off x="4451350" y="2522539"/>
            <a:ext cx="692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a:t>
            </a:r>
            <a:endParaRPr lang="zh-TW" altLang="en-US" sz="2800"/>
          </a:p>
        </p:txBody>
      </p:sp>
      <p:sp>
        <p:nvSpPr>
          <p:cNvPr id="25" name="文字方塊 58">
            <a:extLst>
              <a:ext uri="{FF2B5EF4-FFF2-40B4-BE49-F238E27FC236}">
                <a16:creationId xmlns:a16="http://schemas.microsoft.com/office/drawing/2014/main" id="{820ECFED-ABEE-43DA-8D3A-F53EC0EF1FE8}"/>
              </a:ext>
            </a:extLst>
          </p:cNvPr>
          <p:cNvSpPr txBox="1">
            <a:spLocks noChangeArrowheads="1"/>
          </p:cNvSpPr>
          <p:nvPr/>
        </p:nvSpPr>
        <p:spPr bwMode="auto">
          <a:xfrm>
            <a:off x="2754314" y="3489325"/>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a:t>Input_shape = ( 28 , 28 , 1)</a:t>
            </a:r>
            <a:endParaRPr lang="zh-TW" altLang="en-US" sz="2000"/>
          </a:p>
        </p:txBody>
      </p:sp>
      <p:sp>
        <p:nvSpPr>
          <p:cNvPr id="26" name="文字方塊 59">
            <a:extLst>
              <a:ext uri="{FF2B5EF4-FFF2-40B4-BE49-F238E27FC236}">
                <a16:creationId xmlns:a16="http://schemas.microsoft.com/office/drawing/2014/main" id="{697F3594-E361-4FDB-BD2B-51E02F43FD5B}"/>
              </a:ext>
            </a:extLst>
          </p:cNvPr>
          <p:cNvSpPr txBox="1">
            <a:spLocks noChangeArrowheads="1"/>
          </p:cNvSpPr>
          <p:nvPr/>
        </p:nvSpPr>
        <p:spPr bwMode="auto">
          <a:xfrm>
            <a:off x="4419601" y="4114800"/>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1: black/white, 3: RGB</a:t>
            </a:r>
            <a:endParaRPr lang="zh-TW" altLang="en-US" sz="1800"/>
          </a:p>
        </p:txBody>
      </p:sp>
      <p:sp>
        <p:nvSpPr>
          <p:cNvPr id="27" name="文字方塊 60">
            <a:extLst>
              <a:ext uri="{FF2B5EF4-FFF2-40B4-BE49-F238E27FC236}">
                <a16:creationId xmlns:a16="http://schemas.microsoft.com/office/drawing/2014/main" id="{A2CED94B-3A76-452B-83A3-75CB03018D95}"/>
              </a:ext>
            </a:extLst>
          </p:cNvPr>
          <p:cNvSpPr txBox="1">
            <a:spLocks noChangeArrowheads="1"/>
          </p:cNvSpPr>
          <p:nvPr/>
        </p:nvSpPr>
        <p:spPr bwMode="auto">
          <a:xfrm>
            <a:off x="2514601" y="4038600"/>
            <a:ext cx="202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28 x 28 pixels</a:t>
            </a:r>
            <a:endParaRPr lang="zh-TW" altLang="en-US" sz="1800"/>
          </a:p>
        </p:txBody>
      </p:sp>
      <p:sp>
        <p:nvSpPr>
          <p:cNvPr id="28" name="橢圓 61">
            <a:extLst>
              <a:ext uri="{FF2B5EF4-FFF2-40B4-BE49-F238E27FC236}">
                <a16:creationId xmlns:a16="http://schemas.microsoft.com/office/drawing/2014/main" id="{81EC985C-5FAE-460C-835D-4D15E3934A3D}"/>
              </a:ext>
            </a:extLst>
          </p:cNvPr>
          <p:cNvSpPr>
            <a:spLocks noChangeArrowheads="1"/>
          </p:cNvSpPr>
          <p:nvPr/>
        </p:nvSpPr>
        <p:spPr bwMode="auto">
          <a:xfrm>
            <a:off x="3176589"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dk1"/>
                </a:solidFill>
                <a:latin typeface="+mn-lt"/>
              </a:rPr>
              <a:t>3</a:t>
            </a:r>
            <a:endParaRPr lang="zh-TW" altLang="en-US" sz="2000" dirty="0">
              <a:solidFill>
                <a:schemeClr val="dk1"/>
              </a:solidFill>
              <a:latin typeface="+mn-lt"/>
            </a:endParaRPr>
          </a:p>
        </p:txBody>
      </p:sp>
      <p:sp>
        <p:nvSpPr>
          <p:cNvPr id="29" name="橢圓 62">
            <a:extLst>
              <a:ext uri="{FF2B5EF4-FFF2-40B4-BE49-F238E27FC236}">
                <a16:creationId xmlns:a16="http://schemas.microsoft.com/office/drawing/2014/main" id="{67FD133E-BABE-4090-AC43-FD2EF07212FB}"/>
              </a:ext>
            </a:extLst>
          </p:cNvPr>
          <p:cNvSpPr>
            <a:spLocks noChangeArrowheads="1"/>
          </p:cNvSpPr>
          <p:nvPr/>
        </p:nvSpPr>
        <p:spPr bwMode="auto">
          <a:xfrm>
            <a:off x="3878264"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dk1"/>
                </a:solidFill>
                <a:latin typeface="+mn-lt"/>
              </a:rPr>
              <a:t>-1</a:t>
            </a:r>
            <a:endParaRPr lang="zh-TW" altLang="en-US" sz="2000" dirty="0">
              <a:solidFill>
                <a:schemeClr val="dk1"/>
              </a:solidFill>
              <a:latin typeface="+mn-lt"/>
            </a:endParaRPr>
          </a:p>
        </p:txBody>
      </p:sp>
      <p:sp>
        <p:nvSpPr>
          <p:cNvPr id="30" name="橢圓 63">
            <a:extLst>
              <a:ext uri="{FF2B5EF4-FFF2-40B4-BE49-F238E27FC236}">
                <a16:creationId xmlns:a16="http://schemas.microsoft.com/office/drawing/2014/main" id="{48899493-599D-47A0-8E4E-84372692C2AC}"/>
              </a:ext>
            </a:extLst>
          </p:cNvPr>
          <p:cNvSpPr>
            <a:spLocks noChangeArrowheads="1"/>
          </p:cNvSpPr>
          <p:nvPr/>
        </p:nvSpPr>
        <p:spPr bwMode="auto">
          <a:xfrm>
            <a:off x="3170239" y="5838825"/>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dk1"/>
                </a:solidFill>
                <a:latin typeface="+mn-lt"/>
              </a:rPr>
              <a:t>-3</a:t>
            </a:r>
            <a:endParaRPr lang="zh-TW" altLang="en-US" sz="2000" dirty="0">
              <a:solidFill>
                <a:schemeClr val="dk1"/>
              </a:solidFill>
              <a:latin typeface="+mn-lt"/>
            </a:endParaRPr>
          </a:p>
        </p:txBody>
      </p:sp>
      <p:sp>
        <p:nvSpPr>
          <p:cNvPr id="31" name="橢圓 64">
            <a:extLst>
              <a:ext uri="{FF2B5EF4-FFF2-40B4-BE49-F238E27FC236}">
                <a16:creationId xmlns:a16="http://schemas.microsoft.com/office/drawing/2014/main" id="{6EC1B02D-A9FD-4676-8BAD-2664335555CA}"/>
              </a:ext>
            </a:extLst>
          </p:cNvPr>
          <p:cNvSpPr>
            <a:spLocks noChangeArrowheads="1"/>
          </p:cNvSpPr>
          <p:nvPr/>
        </p:nvSpPr>
        <p:spPr bwMode="auto">
          <a:xfrm>
            <a:off x="3870325" y="5838825"/>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dk1"/>
                </a:solidFill>
                <a:latin typeface="+mn-lt"/>
              </a:rPr>
              <a:t>1</a:t>
            </a:r>
            <a:endParaRPr lang="zh-TW" altLang="en-US" sz="2000" dirty="0">
              <a:solidFill>
                <a:schemeClr val="dk1"/>
              </a:solidFill>
              <a:latin typeface="+mn-lt"/>
            </a:endParaRPr>
          </a:p>
        </p:txBody>
      </p:sp>
      <p:sp>
        <p:nvSpPr>
          <p:cNvPr id="32" name="矩形 65">
            <a:extLst>
              <a:ext uri="{FF2B5EF4-FFF2-40B4-BE49-F238E27FC236}">
                <a16:creationId xmlns:a16="http://schemas.microsoft.com/office/drawing/2014/main" id="{E4E59BDD-8D99-4D2C-AEB9-2B2EEE2F45D9}"/>
              </a:ext>
            </a:extLst>
          </p:cNvPr>
          <p:cNvSpPr/>
          <p:nvPr/>
        </p:nvSpPr>
        <p:spPr>
          <a:xfrm>
            <a:off x="3176588" y="5092701"/>
            <a:ext cx="1331912"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橢圓 66">
            <a:extLst>
              <a:ext uri="{FF2B5EF4-FFF2-40B4-BE49-F238E27FC236}">
                <a16:creationId xmlns:a16="http://schemas.microsoft.com/office/drawing/2014/main" id="{CEC74578-4285-4DC8-8C83-92032A6C0DFE}"/>
              </a:ext>
            </a:extLst>
          </p:cNvPr>
          <p:cNvSpPr>
            <a:spLocks noChangeArrowheads="1"/>
          </p:cNvSpPr>
          <p:nvPr/>
        </p:nvSpPr>
        <p:spPr bwMode="auto">
          <a:xfrm>
            <a:off x="5464175" y="5130800"/>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dk1"/>
                </a:solidFill>
                <a:latin typeface="+mn-lt"/>
              </a:rPr>
              <a:t>3</a:t>
            </a:r>
            <a:endParaRPr lang="zh-TW" altLang="en-US" sz="2000" dirty="0">
              <a:solidFill>
                <a:schemeClr val="dk1"/>
              </a:solidFill>
              <a:latin typeface="+mn-lt"/>
            </a:endParaRPr>
          </a:p>
        </p:txBody>
      </p:sp>
      <p:sp>
        <p:nvSpPr>
          <p:cNvPr id="34" name="矩形 70">
            <a:extLst>
              <a:ext uri="{FF2B5EF4-FFF2-40B4-BE49-F238E27FC236}">
                <a16:creationId xmlns:a16="http://schemas.microsoft.com/office/drawing/2014/main" id="{CFE86A93-A0CB-4E09-8A8D-B69276D180E8}"/>
              </a:ext>
            </a:extLst>
          </p:cNvPr>
          <p:cNvSpPr/>
          <p:nvPr/>
        </p:nvSpPr>
        <p:spPr>
          <a:xfrm>
            <a:off x="5464176" y="5105401"/>
            <a:ext cx="1331913"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5" name="箭號: 向右 71">
            <a:extLst>
              <a:ext uri="{FF2B5EF4-FFF2-40B4-BE49-F238E27FC236}">
                <a16:creationId xmlns:a16="http://schemas.microsoft.com/office/drawing/2014/main" id="{05B05D83-DC82-433E-9AD1-9430C5C40E29}"/>
              </a:ext>
            </a:extLst>
          </p:cNvPr>
          <p:cNvSpPr/>
          <p:nvPr/>
        </p:nvSpPr>
        <p:spPr>
          <a:xfrm>
            <a:off x="4606925" y="5583239"/>
            <a:ext cx="782638" cy="477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6" name="矩形 72">
            <a:extLst>
              <a:ext uri="{FF2B5EF4-FFF2-40B4-BE49-F238E27FC236}">
                <a16:creationId xmlns:a16="http://schemas.microsoft.com/office/drawing/2014/main" id="{B1114841-42EC-4507-9319-CE438D222BCB}"/>
              </a:ext>
            </a:extLst>
          </p:cNvPr>
          <p:cNvSpPr/>
          <p:nvPr/>
        </p:nvSpPr>
        <p:spPr>
          <a:xfrm>
            <a:off x="1898650" y="1258888"/>
            <a:ext cx="5365750" cy="32131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73">
            <a:extLst>
              <a:ext uri="{FF2B5EF4-FFF2-40B4-BE49-F238E27FC236}">
                <a16:creationId xmlns:a16="http://schemas.microsoft.com/office/drawing/2014/main" id="{9185480A-DD7D-4B82-9B2B-777CA5BC6B65}"/>
              </a:ext>
            </a:extLst>
          </p:cNvPr>
          <p:cNvSpPr/>
          <p:nvPr/>
        </p:nvSpPr>
        <p:spPr>
          <a:xfrm>
            <a:off x="2746376" y="4598989"/>
            <a:ext cx="4525963" cy="20542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8" name="直線單箭頭接點 75">
            <a:extLst>
              <a:ext uri="{FF2B5EF4-FFF2-40B4-BE49-F238E27FC236}">
                <a16:creationId xmlns:a16="http://schemas.microsoft.com/office/drawing/2014/main" id="{C9591D09-1727-48F1-9EDE-11A34E155377}"/>
              </a:ext>
            </a:extLst>
          </p:cNvPr>
          <p:cNvCxnSpPr/>
          <p:nvPr/>
        </p:nvCxnSpPr>
        <p:spPr>
          <a:xfrm flipH="1">
            <a:off x="7272339" y="2152650"/>
            <a:ext cx="560387" cy="82073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7">
            <a:extLst>
              <a:ext uri="{FF2B5EF4-FFF2-40B4-BE49-F238E27FC236}">
                <a16:creationId xmlns:a16="http://schemas.microsoft.com/office/drawing/2014/main" id="{4F46C7DF-2FA4-451D-BE33-368E6830423D}"/>
              </a:ext>
            </a:extLst>
          </p:cNvPr>
          <p:cNvCxnSpPr>
            <a:endCxn id="37" idx="3"/>
          </p:cNvCxnSpPr>
          <p:nvPr/>
        </p:nvCxnSpPr>
        <p:spPr>
          <a:xfrm flipH="1">
            <a:off x="7272339" y="3252788"/>
            <a:ext cx="560387" cy="23733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81">
            <a:extLst>
              <a:ext uri="{FF2B5EF4-FFF2-40B4-BE49-F238E27FC236}">
                <a16:creationId xmlns:a16="http://schemas.microsoft.com/office/drawing/2014/main" id="{9959B774-24EA-4D37-8FCF-024A65BE417C}"/>
              </a:ext>
            </a:extLst>
          </p:cNvPr>
          <p:cNvCxnSpPr/>
          <p:nvPr/>
        </p:nvCxnSpPr>
        <p:spPr>
          <a:xfrm>
            <a:off x="5638800" y="3886200"/>
            <a:ext cx="2746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82">
            <a:extLst>
              <a:ext uri="{FF2B5EF4-FFF2-40B4-BE49-F238E27FC236}">
                <a16:creationId xmlns:a16="http://schemas.microsoft.com/office/drawing/2014/main" id="{D0C346F9-A1FD-45A5-93C1-35EF6E6B0C88}"/>
              </a:ext>
            </a:extLst>
          </p:cNvPr>
          <p:cNvCxnSpPr/>
          <p:nvPr/>
        </p:nvCxnSpPr>
        <p:spPr>
          <a:xfrm>
            <a:off x="4648200" y="3886200"/>
            <a:ext cx="8445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84">
            <a:extLst>
              <a:ext uri="{FF2B5EF4-FFF2-40B4-BE49-F238E27FC236}">
                <a16:creationId xmlns:a16="http://schemas.microsoft.com/office/drawing/2014/main" id="{6FE2ACF8-891F-426D-8397-62CDFFB5243A}"/>
              </a:ext>
            </a:extLst>
          </p:cNvPr>
          <p:cNvCxnSpPr>
            <a:cxnSpLocks/>
          </p:cNvCxnSpPr>
          <p:nvPr/>
        </p:nvCxnSpPr>
        <p:spPr>
          <a:xfrm flipH="1">
            <a:off x="5486400" y="3886200"/>
            <a:ext cx="292100" cy="2476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接點 86">
            <a:extLst>
              <a:ext uri="{FF2B5EF4-FFF2-40B4-BE49-F238E27FC236}">
                <a16:creationId xmlns:a16="http://schemas.microsoft.com/office/drawing/2014/main" id="{BB8502B4-F269-4B30-BBA5-00D1EA5A5168}"/>
              </a:ext>
            </a:extLst>
          </p:cNvPr>
          <p:cNvCxnSpPr>
            <a:cxnSpLocks/>
          </p:cNvCxnSpPr>
          <p:nvPr/>
        </p:nvCxnSpPr>
        <p:spPr>
          <a:xfrm flipH="1">
            <a:off x="3810001" y="3886200"/>
            <a:ext cx="1241425" cy="21113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圖片 2">
            <a:extLst>
              <a:ext uri="{FF2B5EF4-FFF2-40B4-BE49-F238E27FC236}">
                <a16:creationId xmlns:a16="http://schemas.microsoft.com/office/drawing/2014/main" id="{D67B1B2D-B788-47FA-852E-5975176E25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1" y="1708150"/>
            <a:ext cx="12747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線接點 52">
            <a:extLst>
              <a:ext uri="{FF2B5EF4-FFF2-40B4-BE49-F238E27FC236}">
                <a16:creationId xmlns:a16="http://schemas.microsoft.com/office/drawing/2014/main" id="{8C6C7722-7316-4C58-8545-29DFC8BAB8D7}"/>
              </a:ext>
            </a:extLst>
          </p:cNvPr>
          <p:cNvCxnSpPr/>
          <p:nvPr/>
        </p:nvCxnSpPr>
        <p:spPr>
          <a:xfrm>
            <a:off x="3570288" y="1908175"/>
            <a:ext cx="27813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129D663-F898-4B78-AB74-E8690A569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358B-C262-4A00-89E3-D022026BE73E}"/>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41809AF1-68B1-43B3-AB65-D0527D4DADA3}"/>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The goal of this talk is to describe the kinds of tools that convolutional networks provide.</a:t>
            </a:r>
          </a:p>
          <a:p>
            <a:r>
              <a:rPr lang="en-US" sz="2400" dirty="0">
                <a:latin typeface="Times New Roman" panose="02020603050405020304" pitchFamily="18" charset="0"/>
                <a:cs typeface="Times New Roman" panose="02020603050405020304" pitchFamily="18" charset="0"/>
              </a:rPr>
              <a:t>The general guidelines for choosing which tools to use in which circumstances will be discussed in next session.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CDEFC5-75ED-4AC3-A0DF-3A40B0B28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4241589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4B41A2FF-B8BD-448C-BD54-60722E79EF1D}"/>
              </a:ext>
            </a:extLst>
          </p:cNvPr>
          <p:cNvSpPr txBox="1"/>
          <p:nvPr/>
        </p:nvSpPr>
        <p:spPr>
          <a:xfrm>
            <a:off x="4615046"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array)</a:t>
            </a:r>
            <a:endParaRPr lang="zh-TW" altLang="en-US" sz="2000" b="1" i="1" dirty="0">
              <a:solidFill>
                <a:srgbClr val="000000"/>
              </a:solidFill>
            </a:endParaRPr>
          </a:p>
        </p:txBody>
      </p:sp>
      <p:sp>
        <p:nvSpPr>
          <p:cNvPr id="36868" name="矩形 9">
            <a:extLst>
              <a:ext uri="{FF2B5EF4-FFF2-40B4-BE49-F238E27FC236}">
                <a16:creationId xmlns:a16="http://schemas.microsoft.com/office/drawing/2014/main" id="{E52E7E0D-AAC4-4AF9-9B70-6F8A4E1B1B73}"/>
              </a:ext>
            </a:extLst>
          </p:cNvPr>
          <p:cNvSpPr>
            <a:spLocks noChangeArrowheads="1"/>
          </p:cNvSpPr>
          <p:nvPr/>
        </p:nvSpPr>
        <p:spPr bwMode="auto">
          <a:xfrm>
            <a:off x="2057400" y="265113"/>
            <a:ext cx="2481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i="1" u="sng"/>
              <a:t>CNN in Keras</a:t>
            </a:r>
            <a:endParaRPr lang="zh-TW" altLang="en-US" sz="2800" b="1" i="1" u="sng"/>
          </a:p>
        </p:txBody>
      </p:sp>
      <p:sp>
        <p:nvSpPr>
          <p:cNvPr id="6" name="矩形 28">
            <a:extLst>
              <a:ext uri="{FF2B5EF4-FFF2-40B4-BE49-F238E27FC236}">
                <a16:creationId xmlns:a16="http://schemas.microsoft.com/office/drawing/2014/main" id="{DCBA5EFC-92C2-4B8A-85AE-9744B062FFA0}"/>
              </a:ext>
            </a:extLst>
          </p:cNvPr>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id="{ADDB4EC5-04F5-4B02-9808-530B7F689BF8}"/>
              </a:ext>
            </a:extLst>
          </p:cNvPr>
          <p:cNvSpPr/>
          <p:nvPr/>
        </p:nvSpPr>
        <p:spPr>
          <a:xfrm>
            <a:off x="7832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id="{3DF83D26-7DAE-442F-AD5A-5F9FB86851BA}"/>
              </a:ext>
            </a:extLst>
          </p:cNvPr>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id="{20F557B6-8E35-4DB6-96D1-E4F56764F716}"/>
              </a:ext>
            </a:extLst>
          </p:cNvPr>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id="{B4FC6B7F-7E4B-4762-8890-21AC22A2FA5E}"/>
              </a:ext>
            </a:extLst>
          </p:cNvPr>
          <p:cNvSpPr/>
          <p:nvPr/>
        </p:nvSpPr>
        <p:spPr>
          <a:xfrm>
            <a:off x="8451850" y="1397001"/>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a:extLst>
              <a:ext uri="{FF2B5EF4-FFF2-40B4-BE49-F238E27FC236}">
                <a16:creationId xmlns:a16="http://schemas.microsoft.com/office/drawing/2014/main" id="{582A6628-566C-4D0B-B251-3CD569229536}"/>
              </a:ext>
            </a:extLst>
          </p:cNvPr>
          <p:cNvSpPr/>
          <p:nvPr/>
        </p:nvSpPr>
        <p:spPr>
          <a:xfrm>
            <a:off x="8451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a:extLst>
              <a:ext uri="{FF2B5EF4-FFF2-40B4-BE49-F238E27FC236}">
                <a16:creationId xmlns:a16="http://schemas.microsoft.com/office/drawing/2014/main" id="{C148D084-7E3D-47E0-99F8-910FCB956DA6}"/>
              </a:ext>
            </a:extLst>
          </p:cNvPr>
          <p:cNvSpPr/>
          <p:nvPr/>
        </p:nvSpPr>
        <p:spPr>
          <a:xfrm>
            <a:off x="8451850" y="359886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a:extLst>
              <a:ext uri="{FF2B5EF4-FFF2-40B4-BE49-F238E27FC236}">
                <a16:creationId xmlns:a16="http://schemas.microsoft.com/office/drawing/2014/main" id="{6E7730AA-7834-43C5-8BC3-F51C78AB7C57}"/>
              </a:ext>
            </a:extLst>
          </p:cNvPr>
          <p:cNvSpPr/>
          <p:nvPr/>
        </p:nvSpPr>
        <p:spPr>
          <a:xfrm>
            <a:off x="8451850" y="463391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6885" name="文字方塊 41">
            <a:extLst>
              <a:ext uri="{FF2B5EF4-FFF2-40B4-BE49-F238E27FC236}">
                <a16:creationId xmlns:a16="http://schemas.microsoft.com/office/drawing/2014/main" id="{E6F3F461-CDC6-4981-B8FA-689CDC8A48D7}"/>
              </a:ext>
            </a:extLst>
          </p:cNvPr>
          <p:cNvSpPr txBox="1">
            <a:spLocks noChangeArrowheads="1"/>
          </p:cNvSpPr>
          <p:nvPr/>
        </p:nvSpPr>
        <p:spPr bwMode="auto">
          <a:xfrm>
            <a:off x="7715250" y="973138"/>
            <a:ext cx="2046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t>Input</a:t>
            </a:r>
            <a:endParaRPr lang="zh-TW" altLang="en-US" sz="2000"/>
          </a:p>
        </p:txBody>
      </p:sp>
      <p:pic>
        <p:nvPicPr>
          <p:cNvPr id="15" name="圖片 1">
            <a:extLst>
              <a:ext uri="{FF2B5EF4-FFF2-40B4-BE49-F238E27FC236}">
                <a16:creationId xmlns:a16="http://schemas.microsoft.com/office/drawing/2014/main" id="{9B3BE8C1-8888-4380-82DB-AAD2E7469D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8851" y="1874838"/>
            <a:ext cx="48672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2">
            <a:extLst>
              <a:ext uri="{FF2B5EF4-FFF2-40B4-BE49-F238E27FC236}">
                <a16:creationId xmlns:a16="http://schemas.microsoft.com/office/drawing/2014/main" id="{D97AB352-D821-4489-8896-D908B44FBA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3119438"/>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片 42">
            <a:extLst>
              <a:ext uri="{FF2B5EF4-FFF2-40B4-BE49-F238E27FC236}">
                <a16:creationId xmlns:a16="http://schemas.microsoft.com/office/drawing/2014/main" id="{D1F9FA45-2455-4299-B533-238E71208C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6525" y="4197350"/>
            <a:ext cx="441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43">
            <a:extLst>
              <a:ext uri="{FF2B5EF4-FFF2-40B4-BE49-F238E27FC236}">
                <a16:creationId xmlns:a16="http://schemas.microsoft.com/office/drawing/2014/main" id="{6C2FFF0C-41E4-4D1F-AF49-428727E524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6551" y="5238751"/>
            <a:ext cx="42195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22">
            <a:extLst>
              <a:ext uri="{FF2B5EF4-FFF2-40B4-BE49-F238E27FC236}">
                <a16:creationId xmlns:a16="http://schemas.microsoft.com/office/drawing/2014/main" id="{D8BFC4E7-69D8-4C9B-B994-8E7827921393}"/>
              </a:ext>
            </a:extLst>
          </p:cNvPr>
          <p:cNvSpPr txBox="1">
            <a:spLocks noChangeArrowheads="1"/>
          </p:cNvSpPr>
          <p:nvPr/>
        </p:nvSpPr>
        <p:spPr bwMode="auto">
          <a:xfrm>
            <a:off x="5413376" y="1333500"/>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1 x 28 x 28</a:t>
            </a:r>
            <a:endParaRPr lang="zh-TW" altLang="en-US" sz="2000" dirty="0">
              <a:solidFill>
                <a:schemeClr val="dk1"/>
              </a:solidFill>
              <a:latin typeface="+mn-lt"/>
            </a:endParaRPr>
          </a:p>
        </p:txBody>
      </p:sp>
      <p:sp>
        <p:nvSpPr>
          <p:cNvPr id="20" name="文字方塊 23">
            <a:extLst>
              <a:ext uri="{FF2B5EF4-FFF2-40B4-BE49-F238E27FC236}">
                <a16:creationId xmlns:a16="http://schemas.microsoft.com/office/drawing/2014/main" id="{92AAF7B7-48A0-4DB7-8600-9EEACF972CF8}"/>
              </a:ext>
            </a:extLst>
          </p:cNvPr>
          <p:cNvSpPr txBox="1">
            <a:spLocks noChangeArrowheads="1"/>
          </p:cNvSpPr>
          <p:nvPr/>
        </p:nvSpPr>
        <p:spPr bwMode="auto">
          <a:xfrm>
            <a:off x="5410201" y="2514600"/>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25 x 26 x 26</a:t>
            </a:r>
            <a:endParaRPr lang="zh-TW" altLang="en-US" sz="2000" dirty="0">
              <a:solidFill>
                <a:schemeClr val="dk1"/>
              </a:solidFill>
              <a:latin typeface="+mn-lt"/>
            </a:endParaRPr>
          </a:p>
        </p:txBody>
      </p:sp>
      <p:sp>
        <p:nvSpPr>
          <p:cNvPr id="21" name="文字方塊 24">
            <a:extLst>
              <a:ext uri="{FF2B5EF4-FFF2-40B4-BE49-F238E27FC236}">
                <a16:creationId xmlns:a16="http://schemas.microsoft.com/office/drawing/2014/main" id="{BAA25BA7-4F1D-42A5-80BE-A1FEA7116B55}"/>
              </a:ext>
            </a:extLst>
          </p:cNvPr>
          <p:cNvSpPr txBox="1">
            <a:spLocks noChangeArrowheads="1"/>
          </p:cNvSpPr>
          <p:nvPr/>
        </p:nvSpPr>
        <p:spPr bwMode="auto">
          <a:xfrm>
            <a:off x="5413376" y="3513138"/>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25 x 13 x 13</a:t>
            </a:r>
            <a:endParaRPr lang="zh-TW" altLang="en-US" sz="2000" dirty="0">
              <a:solidFill>
                <a:schemeClr val="dk1"/>
              </a:solidFill>
              <a:latin typeface="+mn-lt"/>
            </a:endParaRPr>
          </a:p>
        </p:txBody>
      </p:sp>
      <p:sp>
        <p:nvSpPr>
          <p:cNvPr id="22" name="文字方塊 25">
            <a:extLst>
              <a:ext uri="{FF2B5EF4-FFF2-40B4-BE49-F238E27FC236}">
                <a16:creationId xmlns:a16="http://schemas.microsoft.com/office/drawing/2014/main" id="{0CEDA90A-8709-43C6-BDB7-6F48C1E4B626}"/>
              </a:ext>
            </a:extLst>
          </p:cNvPr>
          <p:cNvSpPr txBox="1">
            <a:spLocks noChangeArrowheads="1"/>
          </p:cNvSpPr>
          <p:nvPr/>
        </p:nvSpPr>
        <p:spPr bwMode="auto">
          <a:xfrm>
            <a:off x="5413376" y="4595813"/>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50 x 11 x 11</a:t>
            </a:r>
            <a:endParaRPr lang="zh-TW" altLang="en-US" sz="2000" dirty="0">
              <a:solidFill>
                <a:schemeClr val="dk1"/>
              </a:solidFill>
              <a:latin typeface="+mn-lt"/>
            </a:endParaRPr>
          </a:p>
        </p:txBody>
      </p:sp>
      <p:sp>
        <p:nvSpPr>
          <p:cNvPr id="23" name="文字方塊 26">
            <a:extLst>
              <a:ext uri="{FF2B5EF4-FFF2-40B4-BE49-F238E27FC236}">
                <a16:creationId xmlns:a16="http://schemas.microsoft.com/office/drawing/2014/main" id="{4FBCFFA6-1C51-4EBA-9636-9BCFCA02EA91}"/>
              </a:ext>
            </a:extLst>
          </p:cNvPr>
          <p:cNvSpPr txBox="1">
            <a:spLocks noChangeArrowheads="1"/>
          </p:cNvSpPr>
          <p:nvPr/>
        </p:nvSpPr>
        <p:spPr bwMode="auto">
          <a:xfrm>
            <a:off x="5413376" y="5624513"/>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50 x 5 x 5</a:t>
            </a:r>
            <a:endParaRPr lang="zh-TW" altLang="en-US" sz="2000" dirty="0">
              <a:solidFill>
                <a:schemeClr val="dk1"/>
              </a:solidFill>
              <a:latin typeface="+mn-lt"/>
            </a:endParaRPr>
          </a:p>
        </p:txBody>
      </p:sp>
      <p:cxnSp>
        <p:nvCxnSpPr>
          <p:cNvPr id="24" name="直線單箭頭接點 32">
            <a:extLst>
              <a:ext uri="{FF2B5EF4-FFF2-40B4-BE49-F238E27FC236}">
                <a16:creationId xmlns:a16="http://schemas.microsoft.com/office/drawing/2014/main" id="{FC4794FE-76BF-4F1C-8E88-C94B92B4DBC3}"/>
              </a:ext>
            </a:extLst>
          </p:cNvPr>
          <p:cNvCxnSpPr>
            <a:endCxn id="15" idx="3"/>
          </p:cNvCxnSpPr>
          <p:nvPr/>
        </p:nvCxnSpPr>
        <p:spPr>
          <a:xfrm flipH="1" flipV="1">
            <a:off x="7096125" y="2151064"/>
            <a:ext cx="736600" cy="158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7">
            <a:extLst>
              <a:ext uri="{FF2B5EF4-FFF2-40B4-BE49-F238E27FC236}">
                <a16:creationId xmlns:a16="http://schemas.microsoft.com/office/drawing/2014/main" id="{6CF66E65-A06D-46D9-857D-9BC2D5EB41CB}"/>
              </a:ext>
            </a:extLst>
          </p:cNvPr>
          <p:cNvCxnSpPr/>
          <p:nvPr/>
        </p:nvCxnSpPr>
        <p:spPr>
          <a:xfrm flipH="1" flipV="1">
            <a:off x="7096125" y="3249614"/>
            <a:ext cx="736600" cy="317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8">
            <a:extLst>
              <a:ext uri="{FF2B5EF4-FFF2-40B4-BE49-F238E27FC236}">
                <a16:creationId xmlns:a16="http://schemas.microsoft.com/office/drawing/2014/main" id="{B866A9FA-692C-48E4-872A-5627E1585CA8}"/>
              </a:ext>
            </a:extLst>
          </p:cNvPr>
          <p:cNvCxnSpPr/>
          <p:nvPr/>
        </p:nvCxnSpPr>
        <p:spPr>
          <a:xfrm flipH="1" flipV="1">
            <a:off x="7096125" y="4352925"/>
            <a:ext cx="736600" cy="158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39">
            <a:extLst>
              <a:ext uri="{FF2B5EF4-FFF2-40B4-BE49-F238E27FC236}">
                <a16:creationId xmlns:a16="http://schemas.microsoft.com/office/drawing/2014/main" id="{88DD6096-432C-4FA9-9EC3-55A25FCCAAB9}"/>
              </a:ext>
            </a:extLst>
          </p:cNvPr>
          <p:cNvCxnSpPr/>
          <p:nvPr/>
        </p:nvCxnSpPr>
        <p:spPr>
          <a:xfrm flipH="1" flipV="1">
            <a:off x="7104063" y="5400675"/>
            <a:ext cx="736600" cy="158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
            <a:extLst>
              <a:ext uri="{FF2B5EF4-FFF2-40B4-BE49-F238E27FC236}">
                <a16:creationId xmlns:a16="http://schemas.microsoft.com/office/drawing/2014/main" id="{AEFB31A9-D79D-4573-B02C-46282E6D2565}"/>
              </a:ext>
            </a:extLst>
          </p:cNvPr>
          <p:cNvSpPr txBox="1">
            <a:spLocks noChangeArrowheads="1"/>
          </p:cNvSpPr>
          <p:nvPr/>
        </p:nvSpPr>
        <p:spPr bwMode="auto">
          <a:xfrm>
            <a:off x="1595439" y="2309814"/>
            <a:ext cx="3157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a:t>How many parameters for each filter?</a:t>
            </a:r>
            <a:endParaRPr lang="zh-TW" altLang="en-US" sz="2000"/>
          </a:p>
        </p:txBody>
      </p:sp>
      <p:sp>
        <p:nvSpPr>
          <p:cNvPr id="29" name="文字方塊 27">
            <a:extLst>
              <a:ext uri="{FF2B5EF4-FFF2-40B4-BE49-F238E27FC236}">
                <a16:creationId xmlns:a16="http://schemas.microsoft.com/office/drawing/2014/main" id="{75D011E3-8B8A-4395-9C00-85ECD0430231}"/>
              </a:ext>
            </a:extLst>
          </p:cNvPr>
          <p:cNvSpPr txBox="1">
            <a:spLocks noChangeArrowheads="1"/>
          </p:cNvSpPr>
          <p:nvPr/>
        </p:nvSpPr>
        <p:spPr bwMode="auto">
          <a:xfrm>
            <a:off x="1571626" y="4406901"/>
            <a:ext cx="3159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a:t>How many parameters</a:t>
            </a:r>
          </a:p>
          <a:p>
            <a:pPr eaLnBrk="1" hangingPunct="1"/>
            <a:r>
              <a:rPr lang="en-US" altLang="zh-TW" sz="2000"/>
              <a:t>for each filter?</a:t>
            </a:r>
            <a:endParaRPr lang="zh-TW" altLang="en-US"/>
          </a:p>
        </p:txBody>
      </p:sp>
      <p:sp>
        <p:nvSpPr>
          <p:cNvPr id="30" name="文字方塊 3">
            <a:extLst>
              <a:ext uri="{FF2B5EF4-FFF2-40B4-BE49-F238E27FC236}">
                <a16:creationId xmlns:a16="http://schemas.microsoft.com/office/drawing/2014/main" id="{2F2818DC-1355-4289-B2D4-B6D0464E8B7F}"/>
              </a:ext>
            </a:extLst>
          </p:cNvPr>
          <p:cNvSpPr txBox="1"/>
          <p:nvPr/>
        </p:nvSpPr>
        <p:spPr>
          <a:xfrm>
            <a:off x="4697529" y="2507093"/>
            <a:ext cx="487810" cy="40011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ltLang="zh-TW" sz="2000" dirty="0"/>
              <a:t>9</a:t>
            </a:r>
            <a:endParaRPr lang="zh-TW" altLang="en-US" sz="2000" dirty="0"/>
          </a:p>
        </p:txBody>
      </p:sp>
      <p:sp>
        <p:nvSpPr>
          <p:cNvPr id="31" name="文字方塊 40">
            <a:extLst>
              <a:ext uri="{FF2B5EF4-FFF2-40B4-BE49-F238E27FC236}">
                <a16:creationId xmlns:a16="http://schemas.microsoft.com/office/drawing/2014/main" id="{7DCD6AA4-1165-4529-9ADF-19331AF2FA0F}"/>
              </a:ext>
            </a:extLst>
          </p:cNvPr>
          <p:cNvSpPr txBox="1"/>
          <p:nvPr/>
        </p:nvSpPr>
        <p:spPr>
          <a:xfrm>
            <a:off x="4343401" y="4495800"/>
            <a:ext cx="951851" cy="707886"/>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225=</a:t>
            </a:r>
          </a:p>
          <a:p>
            <a:pPr algn="ctr">
              <a:defRPr/>
            </a:pPr>
            <a:r>
              <a:rPr lang="en-US" altLang="zh-TW" sz="2000" dirty="0">
                <a:solidFill>
                  <a:srgbClr val="000000"/>
                </a:solidFill>
              </a:rPr>
              <a:t>25x9</a:t>
            </a:r>
            <a:endParaRPr lang="zh-TW" altLang="en-US" sz="2000" dirty="0">
              <a:solidFill>
                <a:srgbClr val="000000"/>
              </a:solidFill>
            </a:endParaRPr>
          </a:p>
        </p:txBody>
      </p:sp>
      <p:pic>
        <p:nvPicPr>
          <p:cNvPr id="32" name="圖片 46">
            <a:extLst>
              <a:ext uri="{FF2B5EF4-FFF2-40B4-BE49-F238E27FC236}">
                <a16:creationId xmlns:a16="http://schemas.microsoft.com/office/drawing/2014/main" id="{22D71B52-898C-46F2-8FC2-2A7859444D7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9401" y="2132013"/>
            <a:ext cx="12747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B981CD91-BAAD-4F23-BA89-3CA4C75BD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id="{4AD11750-0D53-4D6B-9C78-CE88BDC31849}"/>
              </a:ext>
            </a:extLst>
          </p:cNvPr>
          <p:cNvSpPr txBox="1"/>
          <p:nvPr/>
        </p:nvSpPr>
        <p:spPr>
          <a:xfrm>
            <a:off x="4615046"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array)</a:t>
            </a:r>
            <a:endParaRPr lang="zh-TW" altLang="en-US" sz="2000" b="1" i="1" dirty="0">
              <a:solidFill>
                <a:srgbClr val="000000"/>
              </a:solidFill>
            </a:endParaRPr>
          </a:p>
        </p:txBody>
      </p:sp>
      <p:sp>
        <p:nvSpPr>
          <p:cNvPr id="37892" name="矩形 9">
            <a:extLst>
              <a:ext uri="{FF2B5EF4-FFF2-40B4-BE49-F238E27FC236}">
                <a16:creationId xmlns:a16="http://schemas.microsoft.com/office/drawing/2014/main" id="{0B428ECF-72CF-46C8-B6CF-A69C48B1BE01}"/>
              </a:ext>
            </a:extLst>
          </p:cNvPr>
          <p:cNvSpPr>
            <a:spLocks noChangeArrowheads="1"/>
          </p:cNvSpPr>
          <p:nvPr/>
        </p:nvSpPr>
        <p:spPr bwMode="auto">
          <a:xfrm>
            <a:off x="2057400" y="265113"/>
            <a:ext cx="2481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i="1" u="sng"/>
              <a:t>CNN in Keras</a:t>
            </a:r>
            <a:endParaRPr lang="zh-TW" altLang="en-US" sz="2800" b="1" i="1" u="sng"/>
          </a:p>
        </p:txBody>
      </p:sp>
      <p:sp>
        <p:nvSpPr>
          <p:cNvPr id="6" name="矩形 28">
            <a:extLst>
              <a:ext uri="{FF2B5EF4-FFF2-40B4-BE49-F238E27FC236}">
                <a16:creationId xmlns:a16="http://schemas.microsoft.com/office/drawing/2014/main" id="{F68E16FC-8D99-4138-AF50-791B5DA994EC}"/>
              </a:ext>
            </a:extLst>
          </p:cNvPr>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id="{7FD42756-52B6-42A8-B563-0D9836A73D57}"/>
              </a:ext>
            </a:extLst>
          </p:cNvPr>
          <p:cNvSpPr/>
          <p:nvPr/>
        </p:nvSpPr>
        <p:spPr>
          <a:xfrm>
            <a:off x="7832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id="{B8C37C4C-6AD4-4BF2-8D60-BFB58E73BA16}"/>
              </a:ext>
            </a:extLst>
          </p:cNvPr>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id="{ECC61D64-5D4D-4136-9D4E-A1F34D8BE4AF}"/>
              </a:ext>
            </a:extLst>
          </p:cNvPr>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id="{2B455296-FE0D-4D91-ABAA-57FDE7C6AEE1}"/>
              </a:ext>
            </a:extLst>
          </p:cNvPr>
          <p:cNvSpPr/>
          <p:nvPr/>
        </p:nvSpPr>
        <p:spPr>
          <a:xfrm>
            <a:off x="8451850" y="1397001"/>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a:extLst>
              <a:ext uri="{FF2B5EF4-FFF2-40B4-BE49-F238E27FC236}">
                <a16:creationId xmlns:a16="http://schemas.microsoft.com/office/drawing/2014/main" id="{6DF5E1E4-B358-4A04-A950-FAF4CFC1217D}"/>
              </a:ext>
            </a:extLst>
          </p:cNvPr>
          <p:cNvSpPr/>
          <p:nvPr/>
        </p:nvSpPr>
        <p:spPr>
          <a:xfrm>
            <a:off x="8451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a:extLst>
              <a:ext uri="{FF2B5EF4-FFF2-40B4-BE49-F238E27FC236}">
                <a16:creationId xmlns:a16="http://schemas.microsoft.com/office/drawing/2014/main" id="{04317C5C-0D72-4C4F-89BA-0DBBEE3435EB}"/>
              </a:ext>
            </a:extLst>
          </p:cNvPr>
          <p:cNvSpPr/>
          <p:nvPr/>
        </p:nvSpPr>
        <p:spPr>
          <a:xfrm>
            <a:off x="8451850" y="359886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a:extLst>
              <a:ext uri="{FF2B5EF4-FFF2-40B4-BE49-F238E27FC236}">
                <a16:creationId xmlns:a16="http://schemas.microsoft.com/office/drawing/2014/main" id="{EC90409D-8E0C-43B0-975F-3DAF4AFB3875}"/>
              </a:ext>
            </a:extLst>
          </p:cNvPr>
          <p:cNvSpPr/>
          <p:nvPr/>
        </p:nvSpPr>
        <p:spPr>
          <a:xfrm>
            <a:off x="8451850" y="4633914"/>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7909" name="文字方塊 41">
            <a:extLst>
              <a:ext uri="{FF2B5EF4-FFF2-40B4-BE49-F238E27FC236}">
                <a16:creationId xmlns:a16="http://schemas.microsoft.com/office/drawing/2014/main" id="{1B3F1C40-1872-431A-AE50-90BD35E11C9E}"/>
              </a:ext>
            </a:extLst>
          </p:cNvPr>
          <p:cNvSpPr txBox="1">
            <a:spLocks noChangeArrowheads="1"/>
          </p:cNvSpPr>
          <p:nvPr/>
        </p:nvSpPr>
        <p:spPr bwMode="auto">
          <a:xfrm>
            <a:off x="7772400" y="914401"/>
            <a:ext cx="204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Input</a:t>
            </a:r>
            <a:endParaRPr lang="zh-TW" altLang="en-US"/>
          </a:p>
        </p:txBody>
      </p:sp>
      <p:sp>
        <p:nvSpPr>
          <p:cNvPr id="15" name="文字方塊 22">
            <a:extLst>
              <a:ext uri="{FF2B5EF4-FFF2-40B4-BE49-F238E27FC236}">
                <a16:creationId xmlns:a16="http://schemas.microsoft.com/office/drawing/2014/main" id="{9A865951-49F3-40CD-8114-987CD3F392D3}"/>
              </a:ext>
            </a:extLst>
          </p:cNvPr>
          <p:cNvSpPr txBox="1">
            <a:spLocks noChangeArrowheads="1"/>
          </p:cNvSpPr>
          <p:nvPr/>
        </p:nvSpPr>
        <p:spPr bwMode="auto">
          <a:xfrm>
            <a:off x="6777038" y="1365250"/>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1 x 28 x 28</a:t>
            </a:r>
            <a:endParaRPr lang="zh-TW" altLang="en-US" sz="2000" dirty="0">
              <a:solidFill>
                <a:schemeClr val="dk1"/>
              </a:solidFill>
              <a:latin typeface="+mn-lt"/>
            </a:endParaRPr>
          </a:p>
        </p:txBody>
      </p:sp>
      <p:sp>
        <p:nvSpPr>
          <p:cNvPr id="16" name="文字方塊 23">
            <a:extLst>
              <a:ext uri="{FF2B5EF4-FFF2-40B4-BE49-F238E27FC236}">
                <a16:creationId xmlns:a16="http://schemas.microsoft.com/office/drawing/2014/main" id="{96E7C696-74DE-4060-8D2E-72D50F54BA94}"/>
              </a:ext>
            </a:extLst>
          </p:cNvPr>
          <p:cNvSpPr txBox="1">
            <a:spLocks noChangeArrowheads="1"/>
          </p:cNvSpPr>
          <p:nvPr/>
        </p:nvSpPr>
        <p:spPr bwMode="auto">
          <a:xfrm>
            <a:off x="6777038" y="2479675"/>
            <a:ext cx="1674812" cy="401638"/>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rgbClr val="000000"/>
                </a:solidFill>
                <a:latin typeface="+mn-lt"/>
              </a:rPr>
              <a:t>25 x 26 x 26</a:t>
            </a:r>
            <a:endParaRPr lang="zh-TW" altLang="en-US" sz="2000" dirty="0">
              <a:solidFill>
                <a:srgbClr val="000000"/>
              </a:solidFill>
              <a:latin typeface="+mn-lt"/>
            </a:endParaRPr>
          </a:p>
        </p:txBody>
      </p:sp>
      <p:sp>
        <p:nvSpPr>
          <p:cNvPr id="17" name="文字方塊 24">
            <a:extLst>
              <a:ext uri="{FF2B5EF4-FFF2-40B4-BE49-F238E27FC236}">
                <a16:creationId xmlns:a16="http://schemas.microsoft.com/office/drawing/2014/main" id="{3641BDAB-920C-4F83-83CF-4A47B42E6008}"/>
              </a:ext>
            </a:extLst>
          </p:cNvPr>
          <p:cNvSpPr txBox="1">
            <a:spLocks noChangeArrowheads="1"/>
          </p:cNvSpPr>
          <p:nvPr/>
        </p:nvSpPr>
        <p:spPr bwMode="auto">
          <a:xfrm>
            <a:off x="6777038" y="3556000"/>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rgbClr val="000000"/>
                </a:solidFill>
                <a:latin typeface="+mn-lt"/>
              </a:rPr>
              <a:t>25 x 13 x 13</a:t>
            </a:r>
            <a:endParaRPr lang="zh-TW" altLang="en-US" sz="2000" dirty="0">
              <a:solidFill>
                <a:srgbClr val="000000"/>
              </a:solidFill>
              <a:latin typeface="+mn-lt"/>
            </a:endParaRPr>
          </a:p>
        </p:txBody>
      </p:sp>
      <p:sp>
        <p:nvSpPr>
          <p:cNvPr id="18" name="文字方塊 25">
            <a:extLst>
              <a:ext uri="{FF2B5EF4-FFF2-40B4-BE49-F238E27FC236}">
                <a16:creationId xmlns:a16="http://schemas.microsoft.com/office/drawing/2014/main" id="{B05A8792-707D-4369-9030-AEF5AC7469AA}"/>
              </a:ext>
            </a:extLst>
          </p:cNvPr>
          <p:cNvSpPr txBox="1">
            <a:spLocks noChangeArrowheads="1"/>
          </p:cNvSpPr>
          <p:nvPr/>
        </p:nvSpPr>
        <p:spPr bwMode="auto">
          <a:xfrm>
            <a:off x="6777038" y="4613275"/>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rgbClr val="000000"/>
                </a:solidFill>
                <a:latin typeface="+mn-lt"/>
              </a:rPr>
              <a:t>50 x 11 x 11</a:t>
            </a:r>
            <a:endParaRPr lang="zh-TW" altLang="en-US" sz="2000" dirty="0">
              <a:solidFill>
                <a:srgbClr val="000000"/>
              </a:solidFill>
              <a:latin typeface="+mn-lt"/>
            </a:endParaRPr>
          </a:p>
        </p:txBody>
      </p:sp>
      <p:sp>
        <p:nvSpPr>
          <p:cNvPr id="19" name="文字方塊 26">
            <a:extLst>
              <a:ext uri="{FF2B5EF4-FFF2-40B4-BE49-F238E27FC236}">
                <a16:creationId xmlns:a16="http://schemas.microsoft.com/office/drawing/2014/main" id="{344ED85D-DFC1-4A0D-96A4-8B743518D339}"/>
              </a:ext>
            </a:extLst>
          </p:cNvPr>
          <p:cNvSpPr txBox="1">
            <a:spLocks noChangeArrowheads="1"/>
          </p:cNvSpPr>
          <p:nvPr/>
        </p:nvSpPr>
        <p:spPr bwMode="auto">
          <a:xfrm>
            <a:off x="6777038" y="5553075"/>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50 x 5 x 5</a:t>
            </a:r>
            <a:endParaRPr lang="zh-TW" altLang="en-US" sz="2000" dirty="0">
              <a:solidFill>
                <a:schemeClr val="dk1"/>
              </a:solidFill>
              <a:latin typeface="+mn-lt"/>
            </a:endParaRPr>
          </a:p>
        </p:txBody>
      </p:sp>
      <p:sp>
        <p:nvSpPr>
          <p:cNvPr id="20" name="文字方塊 32">
            <a:extLst>
              <a:ext uri="{FF2B5EF4-FFF2-40B4-BE49-F238E27FC236}">
                <a16:creationId xmlns:a16="http://schemas.microsoft.com/office/drawing/2014/main" id="{345DAD63-3E8E-42E1-B710-5941E4580497}"/>
              </a:ext>
            </a:extLst>
          </p:cNvPr>
          <p:cNvSpPr txBox="1"/>
          <p:nvPr/>
        </p:nvSpPr>
        <p:spPr>
          <a:xfrm>
            <a:off x="4791597" y="5851258"/>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21" name="右彎箭號 16">
            <a:extLst>
              <a:ext uri="{FF2B5EF4-FFF2-40B4-BE49-F238E27FC236}">
                <a16:creationId xmlns:a16="http://schemas.microsoft.com/office/drawing/2014/main" id="{DD9277F1-3A8E-44D6-87DD-5EB78ECA1421}"/>
              </a:ext>
            </a:extLst>
          </p:cNvPr>
          <p:cNvSpPr/>
          <p:nvPr/>
        </p:nvSpPr>
        <p:spPr>
          <a:xfrm rot="10800000">
            <a:off x="6388100" y="5651501"/>
            <a:ext cx="2452688" cy="63182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2" name="右彎箭號 21">
            <a:extLst>
              <a:ext uri="{FF2B5EF4-FFF2-40B4-BE49-F238E27FC236}">
                <a16:creationId xmlns:a16="http://schemas.microsoft.com/office/drawing/2014/main" id="{9AC7029E-144C-4FD5-BE97-C76C57C14EB8}"/>
              </a:ext>
            </a:extLst>
          </p:cNvPr>
          <p:cNvSpPr/>
          <p:nvPr/>
        </p:nvSpPr>
        <p:spPr>
          <a:xfrm rot="16200000">
            <a:off x="3675857" y="5126832"/>
            <a:ext cx="727075" cy="13985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pic>
        <p:nvPicPr>
          <p:cNvPr id="23" name="圖片 2">
            <a:extLst>
              <a:ext uri="{FF2B5EF4-FFF2-40B4-BE49-F238E27FC236}">
                <a16:creationId xmlns:a16="http://schemas.microsoft.com/office/drawing/2014/main" id="{AEB4211F-E744-4FC4-A1DB-AB10322E70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1" y="6329363"/>
            <a:ext cx="2847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字方塊 39">
            <a:extLst>
              <a:ext uri="{FF2B5EF4-FFF2-40B4-BE49-F238E27FC236}">
                <a16:creationId xmlns:a16="http://schemas.microsoft.com/office/drawing/2014/main" id="{58C94194-CF82-4F66-B91E-85A983B31DD1}"/>
              </a:ext>
            </a:extLst>
          </p:cNvPr>
          <p:cNvSpPr txBox="1">
            <a:spLocks noChangeArrowheads="1"/>
          </p:cNvSpPr>
          <p:nvPr/>
        </p:nvSpPr>
        <p:spPr bwMode="auto">
          <a:xfrm>
            <a:off x="3702051" y="5483225"/>
            <a:ext cx="1006475"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000" dirty="0">
                <a:solidFill>
                  <a:schemeClr val="dk1"/>
                </a:solidFill>
                <a:latin typeface="+mn-lt"/>
              </a:rPr>
              <a:t>1250</a:t>
            </a:r>
            <a:endParaRPr lang="zh-TW" altLang="en-US" sz="2000" dirty="0">
              <a:solidFill>
                <a:schemeClr val="dk1"/>
              </a:solidFill>
              <a:latin typeface="+mn-lt"/>
            </a:endParaRPr>
          </a:p>
        </p:txBody>
      </p:sp>
      <p:grpSp>
        <p:nvGrpSpPr>
          <p:cNvPr id="25" name="群組 40">
            <a:extLst>
              <a:ext uri="{FF2B5EF4-FFF2-40B4-BE49-F238E27FC236}">
                <a16:creationId xmlns:a16="http://schemas.microsoft.com/office/drawing/2014/main" id="{97A4CD8A-E8C2-4F3D-9EF8-30213F047B10}"/>
              </a:ext>
            </a:extLst>
          </p:cNvPr>
          <p:cNvGrpSpPr>
            <a:grpSpLocks/>
          </p:cNvGrpSpPr>
          <p:nvPr/>
        </p:nvGrpSpPr>
        <p:grpSpPr bwMode="auto">
          <a:xfrm>
            <a:off x="2038351" y="2208214"/>
            <a:ext cx="2906713" cy="3201987"/>
            <a:chOff x="-1595803" y="3999117"/>
            <a:chExt cx="2906568" cy="3201477"/>
          </a:xfrm>
        </p:grpSpPr>
        <p:pic>
          <p:nvPicPr>
            <p:cNvPr id="37925" name="圖片 44">
              <a:extLst>
                <a:ext uri="{FF2B5EF4-FFF2-40B4-BE49-F238E27FC236}">
                  <a16:creationId xmlns:a16="http://schemas.microsoft.com/office/drawing/2014/main" id="{B07B63A2-E496-4CDB-A164-1CEC62D6DB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45">
              <a:extLst>
                <a:ext uri="{FF2B5EF4-FFF2-40B4-BE49-F238E27FC236}">
                  <a16:creationId xmlns:a16="http://schemas.microsoft.com/office/drawing/2014/main" id="{724B6F37-D7A5-4B20-90F6-47450A97FFF5}"/>
                </a:ext>
              </a:extLst>
            </p:cNvPr>
            <p:cNvSpPr txBox="1"/>
            <p:nvPr/>
          </p:nvSpPr>
          <p:spPr>
            <a:xfrm>
              <a:off x="-1595803" y="4773762"/>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sp>
        <p:nvSpPr>
          <p:cNvPr id="28" name="文字方塊 46">
            <a:extLst>
              <a:ext uri="{FF2B5EF4-FFF2-40B4-BE49-F238E27FC236}">
                <a16:creationId xmlns:a16="http://schemas.microsoft.com/office/drawing/2014/main" id="{C38328C0-E9BB-46DB-8338-86F48F77E91F}"/>
              </a:ext>
            </a:extLst>
          </p:cNvPr>
          <p:cNvSpPr txBox="1">
            <a:spLocks noChangeArrowheads="1"/>
          </p:cNvSpPr>
          <p:nvPr/>
        </p:nvSpPr>
        <p:spPr bwMode="auto">
          <a:xfrm>
            <a:off x="2474914" y="1827213"/>
            <a:ext cx="2046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Output</a:t>
            </a:r>
            <a:endParaRPr lang="zh-TW" altLang="en-US"/>
          </a:p>
        </p:txBody>
      </p:sp>
      <p:pic>
        <p:nvPicPr>
          <p:cNvPr id="29" name="圖片 3">
            <a:extLst>
              <a:ext uri="{FF2B5EF4-FFF2-40B4-BE49-F238E27FC236}">
                <a16:creationId xmlns:a16="http://schemas.microsoft.com/office/drawing/2014/main" id="{6D3BA16F-0E2F-43B2-85D6-E2CA60C0D8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3932238"/>
            <a:ext cx="45529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a:extLst>
              <a:ext uri="{FF2B5EF4-FFF2-40B4-BE49-F238E27FC236}">
                <a16:creationId xmlns:a16="http://schemas.microsoft.com/office/drawing/2014/main" id="{1DFF3013-15E8-4E01-9C74-5ACDA6B51A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BF1C-0367-47FA-8347-44D72BB33342}"/>
              </a:ext>
            </a:extLst>
          </p:cNvPr>
          <p:cNvSpPr>
            <a:spLocks noGrp="1"/>
          </p:cNvSpPr>
          <p:nvPr>
            <p:ph type="title"/>
          </p:nvPr>
        </p:nvSpPr>
        <p:spPr/>
        <p:txBody>
          <a:bodyPr/>
          <a:lstStyle/>
          <a:p>
            <a:r>
              <a:rPr lang="en-US" dirty="0"/>
              <a:t>Convolution and Pooling as an Infinitely Strong Prior</a:t>
            </a:r>
            <a:endParaRPr lang="en-IN" dirty="0"/>
          </a:p>
        </p:txBody>
      </p:sp>
      <p:sp>
        <p:nvSpPr>
          <p:cNvPr id="3" name="Content Placeholder 2">
            <a:extLst>
              <a:ext uri="{FF2B5EF4-FFF2-40B4-BE49-F238E27FC236}">
                <a16:creationId xmlns:a16="http://schemas.microsoft.com/office/drawing/2014/main" id="{754B5386-FF83-46B3-BC19-EF6A52F05719}"/>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Priors can be considered weak or strong depending on how concentrated the probability density in the prior is. </a:t>
            </a:r>
          </a:p>
          <a:p>
            <a:r>
              <a:rPr lang="en-US" sz="2400" dirty="0">
                <a:latin typeface="Times New Roman" panose="02020603050405020304" pitchFamily="18" charset="0"/>
                <a:cs typeface="Times New Roman" panose="02020603050405020304" pitchFamily="18" charset="0"/>
              </a:rPr>
              <a:t>A weak prior is a prior distribution with high entropy, such as a Gaussian distribution with high variance. Such a prior allows the data to move the parameters more or less freely. </a:t>
            </a:r>
          </a:p>
          <a:p>
            <a:r>
              <a:rPr lang="en-US" sz="2400" dirty="0">
                <a:latin typeface="Times New Roman" panose="02020603050405020304" pitchFamily="18" charset="0"/>
                <a:cs typeface="Times New Roman" panose="02020603050405020304" pitchFamily="18" charset="0"/>
              </a:rPr>
              <a:t>A strong prior has very low entropy, such as a Gaussian distribution with low variance. Such a prior plays a more active role in determining where the parameters end up.</a:t>
            </a:r>
          </a:p>
          <a:p>
            <a:r>
              <a:rPr lang="en-US" sz="2400" dirty="0">
                <a:latin typeface="Times New Roman" panose="02020603050405020304" pitchFamily="18" charset="0"/>
                <a:cs typeface="Times New Roman" panose="02020603050405020304" pitchFamily="18" charset="0"/>
              </a:rPr>
              <a:t>With the way the weights are being trained, one can think of the use of convolution as introducing an infinitely strong prior probability distribution over the parameters of a layer.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49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70AE-3EFA-418F-A297-110B9C69ACE9}"/>
              </a:ext>
            </a:extLst>
          </p:cNvPr>
          <p:cNvSpPr>
            <a:spLocks noGrp="1"/>
          </p:cNvSpPr>
          <p:nvPr>
            <p:ph type="title"/>
          </p:nvPr>
        </p:nvSpPr>
        <p:spPr/>
        <p:txBody>
          <a:bodyPr/>
          <a:lstStyle/>
          <a:p>
            <a:r>
              <a:rPr lang="en-US" dirty="0"/>
              <a:t>Variants of the Basic Convolution Function</a:t>
            </a:r>
            <a:endParaRPr lang="en-IN" dirty="0"/>
          </a:p>
        </p:txBody>
      </p:sp>
      <p:sp>
        <p:nvSpPr>
          <p:cNvPr id="3" name="Content Placeholder 2">
            <a:extLst>
              <a:ext uri="{FF2B5EF4-FFF2-40B4-BE49-F238E27FC236}">
                <a16:creationId xmlns:a16="http://schemas.microsoft.com/office/drawing/2014/main" id="{13815D2C-9107-4DFA-A8AE-3BE1FE1B4F57}"/>
              </a:ext>
            </a:extLst>
          </p:cNvPr>
          <p:cNvSpPr>
            <a:spLocks noGrp="1"/>
          </p:cNvSpPr>
          <p:nvPr>
            <p:ph idx="1"/>
          </p:nvPr>
        </p:nvSpPr>
        <p:spPr/>
        <p:txBody>
          <a:bodyPr/>
          <a:lstStyle/>
          <a:p>
            <a:r>
              <a:rPr lang="en-IN" dirty="0"/>
              <a:t>multi-channel convolution</a:t>
            </a:r>
          </a:p>
          <a:p>
            <a:r>
              <a:rPr lang="en-IN" dirty="0" err="1"/>
              <a:t>Strided</a:t>
            </a:r>
            <a:r>
              <a:rPr lang="en-IN" dirty="0"/>
              <a:t> Convolution :</a:t>
            </a:r>
            <a:endParaRPr lang="en-US" dirty="0"/>
          </a:p>
          <a:p>
            <a:r>
              <a:rPr lang="en-IN" dirty="0"/>
              <a:t>Padding</a:t>
            </a:r>
            <a:r>
              <a:rPr lang="en-US" dirty="0"/>
              <a:t>:</a:t>
            </a:r>
          </a:p>
          <a:p>
            <a:pPr lvl="1"/>
            <a:r>
              <a:rPr lang="en-IN" dirty="0"/>
              <a:t>Zero padding</a:t>
            </a:r>
            <a:r>
              <a:rPr lang="en-US" dirty="0"/>
              <a:t>	(</a:t>
            </a:r>
            <a:r>
              <a:rPr lang="en-IN" dirty="0"/>
              <a:t>Valid convolution)</a:t>
            </a:r>
            <a:endParaRPr lang="en-US" dirty="0"/>
          </a:p>
          <a:p>
            <a:pPr lvl="1"/>
            <a:r>
              <a:rPr lang="en-US" dirty="0"/>
              <a:t>Without </a:t>
            </a:r>
            <a:r>
              <a:rPr lang="en-IN" dirty="0"/>
              <a:t>Zero padding (Same)</a:t>
            </a:r>
            <a:endParaRPr lang="en-US" dirty="0"/>
          </a:p>
          <a:p>
            <a:pPr lvl="1"/>
            <a:endParaRPr lang="en-IN" dirty="0"/>
          </a:p>
        </p:txBody>
      </p:sp>
    </p:spTree>
    <p:extLst>
      <p:ext uri="{BB962C8B-B14F-4D97-AF65-F5344CB8AC3E}">
        <p14:creationId xmlns:p14="http://schemas.microsoft.com/office/powerpoint/2010/main" val="263513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CF9D-9554-4D3B-9E37-D29C2C125A57}"/>
              </a:ext>
            </a:extLst>
          </p:cNvPr>
          <p:cNvSpPr>
            <a:spLocks noGrp="1"/>
          </p:cNvSpPr>
          <p:nvPr>
            <p:ph type="title"/>
          </p:nvPr>
        </p:nvSpPr>
        <p:spPr/>
        <p:txBody>
          <a:bodyPr/>
          <a:lstStyle/>
          <a:p>
            <a:r>
              <a:rPr lang="en-US" dirty="0"/>
              <a:t>Note</a:t>
            </a:r>
            <a:endParaRPr lang="en-IN" dirty="0"/>
          </a:p>
        </p:txBody>
      </p:sp>
      <p:sp>
        <p:nvSpPr>
          <p:cNvPr id="3" name="Content Placeholder 2">
            <a:extLst>
              <a:ext uri="{FF2B5EF4-FFF2-40B4-BE49-F238E27FC236}">
                <a16:creationId xmlns:a16="http://schemas.microsoft.com/office/drawing/2014/main" id="{0162D408-6472-4535-B63B-100EEA3ADC9D}"/>
              </a:ext>
            </a:extLst>
          </p:cNvPr>
          <p:cNvSpPr>
            <a:spLocks noGrp="1"/>
          </p:cNvSpPr>
          <p:nvPr>
            <p:ph idx="1"/>
          </p:nvPr>
        </p:nvSpPr>
        <p:spPr>
          <a:xfrm>
            <a:off x="609600" y="1163637"/>
            <a:ext cx="10972800" cy="5153187"/>
          </a:xfrm>
        </p:spPr>
        <p:txBody>
          <a:bodyPr/>
          <a:lstStyle/>
          <a:p>
            <a:r>
              <a:rPr lang="en-US" sz="2400" dirty="0">
                <a:latin typeface="Times New Roman" panose="02020603050405020304" pitchFamily="18" charset="0"/>
                <a:cs typeface="Times New Roman" panose="02020603050405020304" pitchFamily="18" charset="0"/>
              </a:rPr>
              <a:t>In order to transform from the inputs to the outputs in a convolutional layer. We generally also add some bias term to each output before applying the nonlinearity. </a:t>
            </a:r>
          </a:p>
          <a:p>
            <a:r>
              <a:rPr lang="en-US" sz="2400" dirty="0">
                <a:latin typeface="Times New Roman" panose="02020603050405020304" pitchFamily="18" charset="0"/>
                <a:cs typeface="Times New Roman" panose="02020603050405020304" pitchFamily="18" charset="0"/>
              </a:rPr>
              <a:t>For locally connected layers it is natural to give each unit its own bias, and for tiled convolution, it is natural to share the biases with the same tiling pattern as the kernels. </a:t>
            </a:r>
          </a:p>
          <a:p>
            <a:r>
              <a:rPr lang="en-US" sz="2400" dirty="0">
                <a:latin typeface="Times New Roman" panose="02020603050405020304" pitchFamily="18" charset="0"/>
                <a:cs typeface="Times New Roman" panose="02020603050405020304" pitchFamily="18" charset="0"/>
              </a:rPr>
              <a:t>For convolutional layers, it is typical to have one bias per channel of the output and share it across all locations within each convolution map. </a:t>
            </a:r>
          </a:p>
          <a:p>
            <a:r>
              <a:rPr lang="en-US" sz="2400" dirty="0">
                <a:latin typeface="Times New Roman" panose="02020603050405020304" pitchFamily="18" charset="0"/>
                <a:cs typeface="Times New Roman" panose="02020603050405020304" pitchFamily="18" charset="0"/>
              </a:rPr>
              <a:t>However, if the input is of known, fixed size, it is also possible to learn a separate bias at each location of the output map. </a:t>
            </a:r>
          </a:p>
          <a:p>
            <a:r>
              <a:rPr lang="en-US" sz="2400" dirty="0">
                <a:latin typeface="Times New Roman" panose="02020603050405020304" pitchFamily="18" charset="0"/>
                <a:cs typeface="Times New Roman" panose="02020603050405020304" pitchFamily="18" charset="0"/>
              </a:rPr>
              <a:t>Separating the biases may slightly reduce the statistical efficiency of the model, but also allows the model to correct for differences in the image statistics at different locations.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92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NN"/>
          <p:cNvSpPr txBox="1">
            <a:spLocks noGrp="1"/>
          </p:cNvSpPr>
          <p:nvPr>
            <p:ph type="ctrTitle"/>
          </p:nvPr>
        </p:nvSpPr>
        <p:spPr>
          <a:prstGeom prst="rect">
            <a:avLst/>
          </a:prstGeom>
        </p:spPr>
        <p:txBody>
          <a:bodyPr>
            <a:normAutofit/>
          </a:bodyPr>
          <a:lstStyle/>
          <a:p>
            <a:r>
              <a:rPr lang="en-US" sz="3797" dirty="0"/>
              <a:t>Convolutional neural network for Image recognition</a:t>
            </a:r>
            <a:endParaRPr sz="3797" dirty="0"/>
          </a:p>
        </p:txBody>
      </p:sp>
      <p:sp>
        <p:nvSpPr>
          <p:cNvPr id="120" name="Reference…"/>
          <p:cNvSpPr txBox="1">
            <a:spLocks noGrp="1"/>
          </p:cNvSpPr>
          <p:nvPr>
            <p:ph type="subTitle" sz="quarter" idx="1"/>
          </p:nvPr>
        </p:nvSpPr>
        <p:spPr>
          <a:xfrm>
            <a:off x="1138335" y="4911328"/>
            <a:ext cx="8502751" cy="794742"/>
          </a:xfrm>
          <a:prstGeom prst="rect">
            <a:avLst/>
          </a:prstGeom>
        </p:spPr>
        <p:txBody>
          <a:bodyPr>
            <a:normAutofit/>
          </a:bodyPr>
          <a:lstStyle/>
          <a:p>
            <a:pPr defTabSz="377890">
              <a:defRPr sz="3404"/>
            </a:pPr>
            <a:endParaRPr lang="en-US" sz="1400" dirty="0">
              <a:cs typeface="Arial"/>
            </a:endParaRPr>
          </a:p>
        </p:txBody>
      </p:sp>
      <p:pic>
        <p:nvPicPr>
          <p:cNvPr id="5" name="Picture 4">
            <a:extLst>
              <a:ext uri="{FF2B5EF4-FFF2-40B4-BE49-F238E27FC236}">
                <a16:creationId xmlns:a16="http://schemas.microsoft.com/office/drawing/2014/main" id="{CF3B78A3-C583-47F6-BE69-9A3770AD5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9331"/>
            <a:ext cx="1167813" cy="11290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5D1FE-8C3D-41CF-A3E6-50C19728F9B2}"/>
              </a:ext>
            </a:extLst>
          </p:cNvPr>
          <p:cNvSpPr>
            <a:spLocks noGrp="1"/>
          </p:cNvSpPr>
          <p:nvPr>
            <p:ph type="title"/>
          </p:nvPr>
        </p:nvSpPr>
        <p:spPr>
          <a:xfrm>
            <a:off x="600707" y="413683"/>
            <a:ext cx="8319359" cy="463395"/>
          </a:xfrm>
        </p:spPr>
        <p:txBody>
          <a:bodyPr>
            <a:normAutofit fontScale="90000"/>
          </a:bodyPr>
          <a:lstStyle/>
          <a:p>
            <a:r>
              <a:rPr lang="en-US" altLang="zh-CN" sz="2812" dirty="0"/>
              <a:t>Dense neural network and Convolutional neural network</a:t>
            </a:r>
            <a:endParaRPr lang="zh-CN" altLang="en-US" sz="2812" dirty="0"/>
          </a:p>
        </p:txBody>
      </p:sp>
      <p:pic>
        <p:nvPicPr>
          <p:cNvPr id="6" name="图片 5">
            <a:extLst>
              <a:ext uri="{FF2B5EF4-FFF2-40B4-BE49-F238E27FC236}">
                <a16:creationId xmlns:a16="http://schemas.microsoft.com/office/drawing/2014/main" id="{82E01C0B-763A-461F-89F8-5633A0A0D160}"/>
              </a:ext>
            </a:extLst>
          </p:cNvPr>
          <p:cNvPicPr>
            <a:picLocks noChangeAspect="1"/>
          </p:cNvPicPr>
          <p:nvPr/>
        </p:nvPicPr>
        <p:blipFill>
          <a:blip r:embed="rId2"/>
          <a:stretch>
            <a:fillRect/>
          </a:stretch>
        </p:blipFill>
        <p:spPr>
          <a:xfrm>
            <a:off x="1012266" y="1657213"/>
            <a:ext cx="10531537" cy="3328734"/>
          </a:xfrm>
          <a:prstGeom prst="rect">
            <a:avLst/>
          </a:prstGeom>
        </p:spPr>
      </p:pic>
      <p:pic>
        <p:nvPicPr>
          <p:cNvPr id="4" name="Picture 3">
            <a:extLst>
              <a:ext uri="{FF2B5EF4-FFF2-40B4-BE49-F238E27FC236}">
                <a16:creationId xmlns:a16="http://schemas.microsoft.com/office/drawing/2014/main" id="{D8208A50-9E51-47FA-8208-5002D09D3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518" y="0"/>
            <a:ext cx="1167813" cy="1129004"/>
          </a:xfrm>
          <a:prstGeom prst="rect">
            <a:avLst/>
          </a:prstGeom>
        </p:spPr>
      </p:pic>
    </p:spTree>
    <p:extLst>
      <p:ext uri="{BB962C8B-B14F-4D97-AF65-F5344CB8AC3E}">
        <p14:creationId xmlns:p14="http://schemas.microsoft.com/office/powerpoint/2010/main" val="300215159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8B939B-5AA8-4F71-8E65-FCCE548B7CC6}"/>
              </a:ext>
            </a:extLst>
          </p:cNvPr>
          <p:cNvSpPr>
            <a:spLocks noGrp="1"/>
          </p:cNvSpPr>
          <p:nvPr>
            <p:ph type="title"/>
          </p:nvPr>
        </p:nvSpPr>
        <p:spPr>
          <a:xfrm>
            <a:off x="644153" y="345962"/>
            <a:ext cx="7358063" cy="531116"/>
          </a:xfrm>
        </p:spPr>
        <p:txBody>
          <a:bodyPr>
            <a:normAutofit/>
          </a:bodyPr>
          <a:lstStyle/>
          <a:p>
            <a:r>
              <a:rPr lang="en-US" altLang="zh-CN" sz="2812" dirty="0"/>
              <a:t>A simple CNN structure</a:t>
            </a:r>
            <a:endParaRPr lang="zh-CN" altLang="en-US" sz="2812" dirty="0"/>
          </a:p>
        </p:txBody>
      </p:sp>
      <p:sp>
        <p:nvSpPr>
          <p:cNvPr id="4" name="文本占位符 3">
            <a:extLst>
              <a:ext uri="{FF2B5EF4-FFF2-40B4-BE49-F238E27FC236}">
                <a16:creationId xmlns:a16="http://schemas.microsoft.com/office/drawing/2014/main" id="{6C5B4651-5B9A-4F6D-BEED-DB80E95BA8D8}"/>
              </a:ext>
            </a:extLst>
          </p:cNvPr>
          <p:cNvSpPr>
            <a:spLocks noGrp="1"/>
          </p:cNvSpPr>
          <p:nvPr>
            <p:ph type="body" sz="quarter" idx="1"/>
          </p:nvPr>
        </p:nvSpPr>
        <p:spPr>
          <a:xfrm>
            <a:off x="2162969" y="5055527"/>
            <a:ext cx="7358063" cy="816173"/>
          </a:xfrm>
        </p:spPr>
        <p:txBody>
          <a:bodyPr>
            <a:normAutofit lnSpcReduction="10000"/>
          </a:bodyPr>
          <a:lstStyle/>
          <a:p>
            <a:pPr algn="l"/>
            <a:r>
              <a:rPr lang="en-US" altLang="zh-CN" sz="1266" dirty="0"/>
              <a:t>CONV: Convolutional kernel layer</a:t>
            </a:r>
          </a:p>
          <a:p>
            <a:pPr algn="l"/>
            <a:r>
              <a:rPr lang="en-US" altLang="zh-CN" sz="1266" dirty="0"/>
              <a:t>RELU: Activation function</a:t>
            </a:r>
          </a:p>
          <a:p>
            <a:pPr algn="l"/>
            <a:r>
              <a:rPr lang="en-US" altLang="zh-CN" sz="1266" dirty="0"/>
              <a:t>POOL: Dimension reduction layer</a:t>
            </a:r>
          </a:p>
          <a:p>
            <a:pPr algn="l"/>
            <a:r>
              <a:rPr lang="en-US" altLang="zh-CN" sz="1266" dirty="0"/>
              <a:t>FC: Fully connection layer</a:t>
            </a:r>
            <a:endParaRPr lang="zh-CN" altLang="en-US" sz="1266" dirty="0"/>
          </a:p>
        </p:txBody>
      </p:sp>
      <p:pic>
        <p:nvPicPr>
          <p:cNvPr id="5" name="图片 4">
            <a:extLst>
              <a:ext uri="{FF2B5EF4-FFF2-40B4-BE49-F238E27FC236}">
                <a16:creationId xmlns:a16="http://schemas.microsoft.com/office/drawing/2014/main" id="{26A9F9B6-DAA5-4CD3-B3FB-3C93A85BDFB3}"/>
              </a:ext>
            </a:extLst>
          </p:cNvPr>
          <p:cNvPicPr>
            <a:picLocks noChangeAspect="1"/>
          </p:cNvPicPr>
          <p:nvPr/>
        </p:nvPicPr>
        <p:blipFill>
          <a:blip r:embed="rId2"/>
          <a:stretch>
            <a:fillRect/>
          </a:stretch>
        </p:blipFill>
        <p:spPr>
          <a:xfrm>
            <a:off x="1953146" y="1090598"/>
            <a:ext cx="7794643" cy="3736607"/>
          </a:xfrm>
          <a:prstGeom prst="rect">
            <a:avLst/>
          </a:prstGeom>
        </p:spPr>
      </p:pic>
      <p:pic>
        <p:nvPicPr>
          <p:cNvPr id="6" name="Picture 5">
            <a:extLst>
              <a:ext uri="{FF2B5EF4-FFF2-40B4-BE49-F238E27FC236}">
                <a16:creationId xmlns:a16="http://schemas.microsoft.com/office/drawing/2014/main" id="{E3154EAD-76C1-41B2-BED4-B33930C24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55499886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2671-11BC-4AC3-92D3-E7AC81733CDB}"/>
              </a:ext>
            </a:extLst>
          </p:cNvPr>
          <p:cNvSpPr>
            <a:spLocks noGrp="1"/>
          </p:cNvSpPr>
          <p:nvPr>
            <p:ph type="title"/>
          </p:nvPr>
        </p:nvSpPr>
        <p:spPr/>
        <p:txBody>
          <a:bodyPr/>
          <a:lstStyle/>
          <a:p>
            <a:r>
              <a:rPr lang="en-US" dirty="0"/>
              <a:t>Demo – CNN </a:t>
            </a:r>
          </a:p>
        </p:txBody>
      </p:sp>
      <p:sp>
        <p:nvSpPr>
          <p:cNvPr id="3" name="Text Placeholder 2">
            <a:extLst>
              <a:ext uri="{FF2B5EF4-FFF2-40B4-BE49-F238E27FC236}">
                <a16:creationId xmlns:a16="http://schemas.microsoft.com/office/drawing/2014/main" id="{2CE0E6DB-4477-4CEE-BC34-D488F7A37943}"/>
              </a:ext>
            </a:extLst>
          </p:cNvPr>
          <p:cNvSpPr>
            <a:spLocks noGrp="1"/>
          </p:cNvSpPr>
          <p:nvPr>
            <p:ph type="body" idx="1"/>
          </p:nvPr>
        </p:nvSpPr>
        <p:spPr/>
        <p:txBody>
          <a:bodyPr/>
          <a:lstStyle/>
          <a:p>
            <a:r>
              <a:rPr lang="en-US" dirty="0">
                <a:ea typeface="+mn-lt"/>
                <a:cs typeface="+mn-lt"/>
                <a:hlinkClick r:id="rId2"/>
              </a:rPr>
              <a:t>https://poloclub.github.io/cnn-explainer/</a:t>
            </a:r>
            <a:endParaRPr lang="en-US" dirty="0">
              <a:ea typeface="+mn-lt"/>
              <a:cs typeface="+mn-lt"/>
            </a:endParaRPr>
          </a:p>
          <a:p>
            <a:r>
              <a:rPr lang="en-US" dirty="0"/>
              <a:t>Video Tutorial</a:t>
            </a:r>
            <a:endParaRPr lang="en-US" dirty="0">
              <a:cs typeface="Arial"/>
            </a:endParaRPr>
          </a:p>
          <a:p>
            <a:pPr marL="0" indent="0">
              <a:buNone/>
            </a:pPr>
            <a:endParaRPr lang="en-US" dirty="0">
              <a:cs typeface="Arial"/>
            </a:endParaRPr>
          </a:p>
        </p:txBody>
      </p:sp>
    </p:spTree>
    <p:extLst>
      <p:ext uri="{BB962C8B-B14F-4D97-AF65-F5344CB8AC3E}">
        <p14:creationId xmlns:p14="http://schemas.microsoft.com/office/powerpoint/2010/main" val="221933126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CF904-B2B6-4153-8B04-42E02C7BF7DB}"/>
              </a:ext>
            </a:extLst>
          </p:cNvPr>
          <p:cNvSpPr>
            <a:spLocks noGrp="1"/>
          </p:cNvSpPr>
          <p:nvPr>
            <p:ph type="title"/>
          </p:nvPr>
        </p:nvSpPr>
        <p:spPr/>
        <p:txBody>
          <a:bodyPr>
            <a:normAutofit/>
          </a:bodyPr>
          <a:lstStyle/>
          <a:p>
            <a:r>
              <a:rPr lang="en-US" altLang="zh-CN" dirty="0"/>
              <a:t>MNIST dataset</a:t>
            </a:r>
            <a:endParaRPr lang="zh-CN" altLang="en-US" dirty="0"/>
          </a:p>
        </p:txBody>
      </p:sp>
      <p:pic>
        <p:nvPicPr>
          <p:cNvPr id="7" name="图片 6">
            <a:extLst>
              <a:ext uri="{FF2B5EF4-FFF2-40B4-BE49-F238E27FC236}">
                <a16:creationId xmlns:a16="http://schemas.microsoft.com/office/drawing/2014/main" id="{D7748519-8285-46C3-963E-AA7292174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913" y="917398"/>
            <a:ext cx="4873800" cy="4873800"/>
          </a:xfrm>
          <a:prstGeom prst="rect">
            <a:avLst/>
          </a:prstGeom>
        </p:spPr>
      </p:pic>
      <p:sp>
        <p:nvSpPr>
          <p:cNvPr id="8" name="文本框 7">
            <a:extLst>
              <a:ext uri="{FF2B5EF4-FFF2-40B4-BE49-F238E27FC236}">
                <a16:creationId xmlns:a16="http://schemas.microsoft.com/office/drawing/2014/main" id="{A264F928-5EFA-4CB5-B879-F81DEB86E885}"/>
              </a:ext>
            </a:extLst>
          </p:cNvPr>
          <p:cNvSpPr txBox="1"/>
          <p:nvPr/>
        </p:nvSpPr>
        <p:spPr>
          <a:xfrm>
            <a:off x="946239" y="1666239"/>
            <a:ext cx="3571875" cy="3119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altLang="zh-CN" b="0" dirty="0"/>
              <a:t>The MNIST database of handwritten digits,</a:t>
            </a:r>
          </a:p>
          <a:p>
            <a:pPr algn="l"/>
            <a:r>
              <a:rPr lang="en-US" altLang="zh-CN" b="0" dirty="0"/>
              <a:t> available from this page, </a:t>
            </a:r>
          </a:p>
          <a:p>
            <a:pPr algn="l"/>
            <a:r>
              <a:rPr lang="en-US" altLang="zh-CN" b="0" dirty="0"/>
              <a:t>has a training set of 60,000 examples, and a test set of 10,000 examples.</a:t>
            </a:r>
          </a:p>
          <a:p>
            <a:pPr algn="l"/>
            <a:r>
              <a:rPr lang="en-US" altLang="zh-CN" b="0" dirty="0"/>
              <a:t> It is a subset of a larger set available from NIST. </a:t>
            </a:r>
          </a:p>
          <a:p>
            <a:pPr algn="l"/>
            <a:r>
              <a:rPr lang="en-US" altLang="zh-CN" b="0" dirty="0"/>
              <a:t>The digits have been size-normalized and centered in a fixed-size image.</a:t>
            </a:r>
            <a:endParaRPr lang="zh-CN" altLang="en-US" sz="1687" b="1" dirty="0">
              <a:solidFill>
                <a:srgbClr val="000000"/>
              </a:solidFill>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DBF16432-9C7B-4685-9296-C4607D3A9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7289154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4666-A94D-4A5E-958A-625C8B36B4F0}"/>
              </a:ext>
            </a:extLst>
          </p:cNvPr>
          <p:cNvSpPr>
            <a:spLocks noGrp="1"/>
          </p:cNvSpPr>
          <p:nvPr>
            <p:ph type="title"/>
          </p:nvPr>
        </p:nvSpPr>
        <p:spPr/>
        <p:txBody>
          <a:bodyPr/>
          <a:lstStyle/>
          <a:p>
            <a:r>
              <a:rPr lang="en-IN" dirty="0"/>
              <a:t>The building blocks</a:t>
            </a:r>
          </a:p>
        </p:txBody>
      </p:sp>
      <p:sp>
        <p:nvSpPr>
          <p:cNvPr id="3" name="Content Placeholder 2">
            <a:extLst>
              <a:ext uri="{FF2B5EF4-FFF2-40B4-BE49-F238E27FC236}">
                <a16:creationId xmlns:a16="http://schemas.microsoft.com/office/drawing/2014/main" id="{32CB5324-F857-4A8A-8080-FC4D4388BD10}"/>
              </a:ext>
            </a:extLst>
          </p:cNvPr>
          <p:cNvSpPr>
            <a:spLocks noGrp="1"/>
          </p:cNvSpPr>
          <p:nvPr>
            <p:ph idx="1"/>
          </p:nvPr>
        </p:nvSpPr>
        <p:spPr>
          <a:xfrm>
            <a:off x="609600" y="1310952"/>
            <a:ext cx="11118980" cy="4530725"/>
          </a:xfrm>
        </p:spPr>
        <p:txBody>
          <a:bodyPr/>
          <a:lstStyle/>
          <a:p>
            <a:r>
              <a:rPr lang="en-IN" dirty="0">
                <a:latin typeface="Times New Roman" panose="02020603050405020304" pitchFamily="18" charset="0"/>
                <a:cs typeface="Times New Roman" panose="02020603050405020304" pitchFamily="18" charset="0"/>
              </a:rPr>
              <a:t>The Convolution Operation:</a:t>
            </a:r>
          </a:p>
          <a:p>
            <a:pPr lvl="1"/>
            <a:r>
              <a:rPr lang="en-US" sz="2400" dirty="0">
                <a:latin typeface="Times New Roman" panose="02020603050405020304" pitchFamily="18" charset="0"/>
                <a:cs typeface="Times New Roman" panose="02020603050405020304" pitchFamily="18" charset="0"/>
              </a:rPr>
              <a:t>Suppose we </a:t>
            </a:r>
            <a:r>
              <a:rPr lang="en-US" sz="2400" dirty="0">
                <a:latin typeface="Times New Roman" panose="02020603050405020304" pitchFamily="18" charset="0"/>
                <a:ea typeface="+mn-ea"/>
                <a:cs typeface="Times New Roman" panose="02020603050405020304" pitchFamily="18" charset="0"/>
              </a:rPr>
              <a:t>are</a:t>
            </a:r>
            <a:r>
              <a:rPr lang="en-US" sz="2400" dirty="0">
                <a:latin typeface="Times New Roman" panose="02020603050405020304" pitchFamily="18" charset="0"/>
                <a:cs typeface="Times New Roman" panose="02020603050405020304" pitchFamily="18" charset="0"/>
              </a:rPr>
              <a:t> tracking the location of a spaceship with a laser sensor. Our laser sensor provides a single output </a:t>
            </a:r>
            <a:r>
              <a:rPr lang="en-US" sz="2400" i="1" dirty="0">
                <a:latin typeface="Times New Roman" panose="02020603050405020304" pitchFamily="18" charset="0"/>
                <a:cs typeface="Times New Roman" panose="02020603050405020304" pitchFamily="18" charset="0"/>
              </a:rPr>
              <a:t>x(t)</a:t>
            </a:r>
            <a:r>
              <a:rPr lang="en-US" sz="2400" dirty="0">
                <a:latin typeface="Times New Roman" panose="02020603050405020304" pitchFamily="18" charset="0"/>
                <a:cs typeface="Times New Roman" panose="02020603050405020304" pitchFamily="18" charset="0"/>
              </a:rPr>
              <a:t>, the position of the spaceship at time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Both </a:t>
            </a:r>
            <a:r>
              <a:rPr lang="en-US" sz="2400" i="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t </a:t>
            </a:r>
            <a:r>
              <a:rPr lang="en-US" sz="2400" dirty="0">
                <a:latin typeface="Times New Roman" panose="02020603050405020304" pitchFamily="18" charset="0"/>
                <a:cs typeface="Times New Roman" panose="02020603050405020304" pitchFamily="18" charset="0"/>
              </a:rPr>
              <a:t>are real-valued, </a:t>
            </a:r>
            <a:r>
              <a:rPr lang="en-US" sz="2400" i="1" dirty="0">
                <a:latin typeface="Times New Roman" panose="02020603050405020304" pitchFamily="18" charset="0"/>
                <a:cs typeface="Times New Roman" panose="02020603050405020304" pitchFamily="18" charset="0"/>
              </a:rPr>
              <a:t>i.e., </a:t>
            </a:r>
            <a:r>
              <a:rPr lang="en-US" sz="2400" dirty="0">
                <a:latin typeface="Times New Roman" panose="02020603050405020304" pitchFamily="18" charset="0"/>
                <a:cs typeface="Times New Roman" panose="02020603050405020304" pitchFamily="18" charset="0"/>
              </a:rPr>
              <a:t>we can get a different reading from the laser sensor at any instant in time. </a:t>
            </a:r>
          </a:p>
          <a:p>
            <a:pPr lvl="1"/>
            <a:r>
              <a:rPr lang="en-US" sz="2400" dirty="0">
                <a:latin typeface="Times New Roman" panose="02020603050405020304" pitchFamily="18" charset="0"/>
                <a:cs typeface="Times New Roman" panose="02020603050405020304" pitchFamily="18" charset="0"/>
              </a:rPr>
              <a:t>Now suppose that our laser sensor is somewhat noisy. To obtain a less noisy estimate of the spaceship’s position, we would like to average together several measurements.</a:t>
            </a:r>
          </a:p>
          <a:p>
            <a:pPr lvl="1"/>
            <a:r>
              <a:rPr lang="en-US" sz="2400" dirty="0">
                <a:latin typeface="Times New Roman" panose="02020603050405020304" pitchFamily="18" charset="0"/>
                <a:cs typeface="Times New Roman" panose="02020603050405020304" pitchFamily="18" charset="0"/>
              </a:rPr>
              <a:t>Of course, more recent measurements are more relevant, so we will want this to be a weighted average that gives more weight to recent measurements. We can do this with a weighting function </a:t>
            </a:r>
            <a:r>
              <a:rPr lang="en-US" sz="2400" i="1" dirty="0">
                <a:latin typeface="Times New Roman" panose="02020603050405020304" pitchFamily="18" charset="0"/>
                <a:cs typeface="Times New Roman" panose="02020603050405020304" pitchFamily="18" charset="0"/>
              </a:rPr>
              <a:t>w(a)</a:t>
            </a:r>
            <a:r>
              <a:rPr lang="en-US" sz="2400" dirty="0">
                <a:latin typeface="Times New Roman" panose="02020603050405020304" pitchFamily="18" charset="0"/>
                <a:cs typeface="Times New Roman" panose="02020603050405020304" pitchFamily="18" charset="0"/>
              </a:rPr>
              <a:t>, where a is the age of a measurement.</a:t>
            </a: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FCCCF3D-D5F3-4491-811D-C9C5DDF0A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99580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IFAR10 state of art"/>
          <p:cNvSpPr txBox="1">
            <a:spLocks noGrp="1"/>
          </p:cNvSpPr>
          <p:nvPr>
            <p:ph type="title"/>
          </p:nvPr>
        </p:nvSpPr>
        <p:spPr>
          <a:prstGeom prst="rect">
            <a:avLst/>
          </a:prstGeom>
        </p:spPr>
        <p:txBody>
          <a:bodyPr>
            <a:normAutofit/>
          </a:bodyPr>
          <a:lstStyle/>
          <a:p>
            <a:r>
              <a:rPr sz="3375" dirty="0"/>
              <a:t>CIFAR10</a:t>
            </a:r>
            <a:r>
              <a:rPr lang="en-US" altLang="zh-CN" sz="3375" dirty="0"/>
              <a:t> dataset and </a:t>
            </a:r>
            <a:r>
              <a:rPr sz="3375" dirty="0"/>
              <a:t> state of </a:t>
            </a:r>
            <a:r>
              <a:rPr lang="en-US" sz="3375" dirty="0"/>
              <a:t>the </a:t>
            </a:r>
            <a:r>
              <a:rPr sz="3375" dirty="0"/>
              <a:t>art</a:t>
            </a:r>
          </a:p>
        </p:txBody>
      </p:sp>
      <p:pic>
        <p:nvPicPr>
          <p:cNvPr id="4" name="图片 3">
            <a:extLst>
              <a:ext uri="{FF2B5EF4-FFF2-40B4-BE49-F238E27FC236}">
                <a16:creationId xmlns:a16="http://schemas.microsoft.com/office/drawing/2014/main" id="{72BBEF82-B281-4295-BB85-7CE0FD47EA39}"/>
              </a:ext>
            </a:extLst>
          </p:cNvPr>
          <p:cNvPicPr>
            <a:picLocks noChangeAspect="1"/>
          </p:cNvPicPr>
          <p:nvPr/>
        </p:nvPicPr>
        <p:blipFill>
          <a:blip r:embed="rId2"/>
          <a:stretch>
            <a:fillRect/>
          </a:stretch>
        </p:blipFill>
        <p:spPr>
          <a:xfrm>
            <a:off x="1626460" y="2155948"/>
            <a:ext cx="4727678" cy="3629464"/>
          </a:xfrm>
          <a:prstGeom prst="rect">
            <a:avLst/>
          </a:prstGeom>
        </p:spPr>
      </p:pic>
      <p:pic>
        <p:nvPicPr>
          <p:cNvPr id="132" name="图像" descr="图像"/>
          <p:cNvPicPr>
            <a:picLocks noChangeAspect="1"/>
          </p:cNvPicPr>
          <p:nvPr/>
        </p:nvPicPr>
        <p:blipFill>
          <a:blip r:embed="rId3"/>
          <a:stretch>
            <a:fillRect/>
          </a:stretch>
        </p:blipFill>
        <p:spPr>
          <a:xfrm>
            <a:off x="7116630" y="1981212"/>
            <a:ext cx="2589609" cy="3911203"/>
          </a:xfrm>
          <a:prstGeom prst="rect">
            <a:avLst/>
          </a:prstGeom>
          <a:ln w="12700">
            <a:miter lim="400000"/>
          </a:ln>
        </p:spPr>
      </p:pic>
      <p:sp>
        <p:nvSpPr>
          <p:cNvPr id="5" name="文本框 4">
            <a:extLst>
              <a:ext uri="{FF2B5EF4-FFF2-40B4-BE49-F238E27FC236}">
                <a16:creationId xmlns:a16="http://schemas.microsoft.com/office/drawing/2014/main" id="{28820AC4-5786-4A8F-887B-D6FC0751C695}"/>
              </a:ext>
            </a:extLst>
          </p:cNvPr>
          <p:cNvSpPr txBox="1"/>
          <p:nvPr/>
        </p:nvSpPr>
        <p:spPr>
          <a:xfrm>
            <a:off x="1194094" y="1128505"/>
            <a:ext cx="8775480" cy="6261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altLang="zh-CN" b="0" dirty="0"/>
              <a:t>The CIFAR-10 dataset consists of 60000 32x32 color images in 10 classes, </a:t>
            </a:r>
          </a:p>
          <a:p>
            <a:r>
              <a:rPr lang="en-US" altLang="zh-CN" b="0" dirty="0"/>
              <a:t>with 6000 images per class. There are 50000 training images and 10000 test images.</a:t>
            </a:r>
            <a:endParaRPr lang="zh-CN" altLang="en-US" sz="1687" b="1" dirty="0">
              <a:solidFill>
                <a:srgbClr val="000000"/>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D9299545-36C0-43A0-9DD2-D1CFA358E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2368D-489F-49D7-B5FB-FBA039680B80}"/>
              </a:ext>
            </a:extLst>
          </p:cNvPr>
          <p:cNvSpPr>
            <a:spLocks noGrp="1"/>
          </p:cNvSpPr>
          <p:nvPr>
            <p:ph type="title"/>
          </p:nvPr>
        </p:nvSpPr>
        <p:spPr/>
        <p:txBody>
          <a:bodyPr/>
          <a:lstStyle/>
          <a:p>
            <a:r>
              <a:rPr lang="en-US" altLang="zh-CN" dirty="0"/>
              <a:t>ImageNet</a:t>
            </a:r>
            <a:endParaRPr lang="zh-CN" altLang="en-US" dirty="0"/>
          </a:p>
        </p:txBody>
      </p:sp>
      <p:sp>
        <p:nvSpPr>
          <p:cNvPr id="3" name="文本占位符 2">
            <a:extLst>
              <a:ext uri="{FF2B5EF4-FFF2-40B4-BE49-F238E27FC236}">
                <a16:creationId xmlns:a16="http://schemas.microsoft.com/office/drawing/2014/main" id="{B70E9F61-EE52-4917-A9FC-0AC7AD7DFD78}"/>
              </a:ext>
            </a:extLst>
          </p:cNvPr>
          <p:cNvSpPr>
            <a:spLocks noGrp="1"/>
          </p:cNvSpPr>
          <p:nvPr>
            <p:ph type="body" idx="1"/>
          </p:nvPr>
        </p:nvSpPr>
        <p:spPr/>
        <p:txBody>
          <a:bodyPr>
            <a:normAutofit fontScale="92500" lnSpcReduction="10000"/>
          </a:bodyPr>
          <a:lstStyle/>
          <a:p>
            <a:r>
              <a:rPr lang="en-US" altLang="zh-CN" dirty="0"/>
              <a:t>The </a:t>
            </a:r>
            <a:r>
              <a:rPr lang="en-US" altLang="zh-CN" b="1" dirty="0"/>
              <a:t>ImageNet</a:t>
            </a:r>
            <a:r>
              <a:rPr lang="en-US" altLang="zh-CN" dirty="0"/>
              <a:t> project is a large visual </a:t>
            </a:r>
            <a:r>
              <a:rPr lang="en-US" altLang="zh-CN" dirty="0">
                <a:hlinkClick r:id="rId2" tooltip="Database"/>
              </a:rPr>
              <a:t>database</a:t>
            </a:r>
            <a:r>
              <a:rPr lang="en-US" altLang="zh-CN" dirty="0"/>
              <a:t> designed for use in </a:t>
            </a:r>
            <a:r>
              <a:rPr lang="en-US" altLang="zh-CN" dirty="0">
                <a:hlinkClick r:id="rId3" tooltip="Outline of object recognition"/>
              </a:rPr>
              <a:t>visual object recognition software</a:t>
            </a:r>
            <a:r>
              <a:rPr lang="en-US" altLang="zh-CN" dirty="0"/>
              <a:t> research. As of 2016, over ten million URLs of images have been hand-annotated by ImageNet to indicate what objects are pictured; in at least one million of the images, bounding boxes are also provided.</a:t>
            </a:r>
            <a:r>
              <a:rPr lang="en-US" altLang="zh-CN" baseline="30000" dirty="0">
                <a:hlinkClick r:id="rId4"/>
              </a:rPr>
              <a:t>[1]</a:t>
            </a:r>
            <a:r>
              <a:rPr lang="en-US" altLang="zh-CN" dirty="0"/>
              <a:t> The database of annotations of third-party image URL's is freely available directly from ImageNet; however, the actual images are not owned by ImageNet.</a:t>
            </a:r>
            <a:r>
              <a:rPr lang="en-US" altLang="zh-CN" baseline="30000" dirty="0">
                <a:hlinkClick r:id="rId5"/>
              </a:rPr>
              <a:t>[2]</a:t>
            </a:r>
            <a:r>
              <a:rPr lang="en-US" altLang="zh-CN" dirty="0"/>
              <a:t> Since 2010, the ImageNet project runs an annual software contest, the ImageNet Large Scale Visual Recognition Challenge (</a:t>
            </a:r>
            <a:r>
              <a:rPr lang="en-US" altLang="zh-CN" dirty="0">
                <a:hlinkClick r:id="rId6"/>
              </a:rPr>
              <a:t>ILSVRC</a:t>
            </a:r>
            <a:r>
              <a:rPr lang="en-US" altLang="zh-CN" dirty="0"/>
              <a:t>), where software programs compete to correctly classify and detect objects and scenes.</a:t>
            </a:r>
            <a:endParaRPr lang="zh-CN" altLang="en-US" dirty="0"/>
          </a:p>
        </p:txBody>
      </p:sp>
      <p:pic>
        <p:nvPicPr>
          <p:cNvPr id="4" name="Picture 3">
            <a:extLst>
              <a:ext uri="{FF2B5EF4-FFF2-40B4-BE49-F238E27FC236}">
                <a16:creationId xmlns:a16="http://schemas.microsoft.com/office/drawing/2014/main" id="{DDE6AC28-9678-4702-87FE-C1ED79F728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80075523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91FDE-A9DF-49F0-86CE-C85347FAB81D}"/>
              </a:ext>
            </a:extLst>
          </p:cNvPr>
          <p:cNvSpPr>
            <a:spLocks noGrp="1"/>
          </p:cNvSpPr>
          <p:nvPr>
            <p:ph type="title"/>
          </p:nvPr>
        </p:nvSpPr>
        <p:spPr/>
        <p:txBody>
          <a:bodyPr>
            <a:normAutofit fontScale="90000"/>
          </a:bodyPr>
          <a:lstStyle/>
          <a:p>
            <a:r>
              <a:rPr lang="en-US" altLang="zh-CN" dirty="0"/>
              <a:t>Case studies</a:t>
            </a:r>
            <a:br>
              <a:rPr lang="en-US" altLang="zh-CN" dirty="0"/>
            </a:br>
            <a:endParaRPr lang="zh-CN" altLang="en-US" dirty="0"/>
          </a:p>
        </p:txBody>
      </p:sp>
      <p:sp>
        <p:nvSpPr>
          <p:cNvPr id="3" name="文本占位符 2">
            <a:extLst>
              <a:ext uri="{FF2B5EF4-FFF2-40B4-BE49-F238E27FC236}">
                <a16:creationId xmlns:a16="http://schemas.microsoft.com/office/drawing/2014/main" id="{BA9B1735-FBBA-4CD4-B722-AC361EE03E12}"/>
              </a:ext>
            </a:extLst>
          </p:cNvPr>
          <p:cNvSpPr>
            <a:spLocks noGrp="1"/>
          </p:cNvSpPr>
          <p:nvPr>
            <p:ph type="body" idx="1"/>
          </p:nvPr>
        </p:nvSpPr>
        <p:spPr/>
        <p:txBody>
          <a:bodyPr>
            <a:normAutofit fontScale="85000" lnSpcReduction="10000"/>
          </a:bodyPr>
          <a:lstStyle/>
          <a:p>
            <a:r>
              <a:rPr lang="en-US" altLang="zh-CN" b="1" dirty="0" err="1"/>
              <a:t>LeNet</a:t>
            </a:r>
            <a:r>
              <a:rPr lang="en-US" altLang="zh-CN" dirty="0"/>
              <a:t>. The first successful applications of Convolutional Networks were developed by Yann </a:t>
            </a:r>
            <a:r>
              <a:rPr lang="en-US" altLang="zh-CN" dirty="0" err="1"/>
              <a:t>LeCun</a:t>
            </a:r>
            <a:r>
              <a:rPr lang="en-US" altLang="zh-CN" dirty="0"/>
              <a:t> in 1990’s. Of these, the best known is the </a:t>
            </a:r>
            <a:r>
              <a:rPr lang="en-US" altLang="zh-CN" dirty="0" err="1">
                <a:hlinkClick r:id="rId2"/>
              </a:rPr>
              <a:t>LeNet</a:t>
            </a:r>
            <a:r>
              <a:rPr lang="en-US" altLang="zh-CN" dirty="0"/>
              <a:t> architecture that was used to read zip codes, digits, etc.</a:t>
            </a:r>
          </a:p>
          <a:p>
            <a:r>
              <a:rPr lang="en-US" altLang="zh-CN" b="1" dirty="0" err="1"/>
              <a:t>AlexNet</a:t>
            </a:r>
            <a:r>
              <a:rPr lang="en-US" altLang="zh-CN" dirty="0"/>
              <a:t>. The first work that popularized Convolutional Networks in Computer Vision was the </a:t>
            </a:r>
            <a:r>
              <a:rPr lang="en-US" altLang="zh-CN" dirty="0" err="1">
                <a:hlinkClick r:id="rId3"/>
              </a:rPr>
              <a:t>AlexNet</a:t>
            </a:r>
            <a:r>
              <a:rPr lang="en-US" altLang="zh-CN" dirty="0"/>
              <a:t>, developed by Alex </a:t>
            </a:r>
            <a:r>
              <a:rPr lang="en-US" altLang="zh-CN" dirty="0" err="1"/>
              <a:t>Krizhevsky</a:t>
            </a:r>
            <a:r>
              <a:rPr lang="en-US" altLang="zh-CN" dirty="0"/>
              <a:t>, Ilya </a:t>
            </a:r>
            <a:r>
              <a:rPr lang="en-US" altLang="zh-CN" dirty="0" err="1"/>
              <a:t>Sutskever</a:t>
            </a:r>
            <a:r>
              <a:rPr lang="en-US" altLang="zh-CN" dirty="0"/>
              <a:t> and Geoff Hinton. The </a:t>
            </a:r>
            <a:r>
              <a:rPr lang="en-US" altLang="zh-CN" dirty="0" err="1"/>
              <a:t>AlexNet</a:t>
            </a:r>
            <a:r>
              <a:rPr lang="en-US" altLang="zh-CN" dirty="0"/>
              <a:t> was submitted to the </a:t>
            </a:r>
            <a:r>
              <a:rPr lang="en-US" altLang="zh-CN" dirty="0">
                <a:hlinkClick r:id="rId4"/>
              </a:rPr>
              <a:t>ImageNet ILSVRC challenge</a:t>
            </a:r>
            <a:r>
              <a:rPr lang="en-US" altLang="zh-CN" dirty="0"/>
              <a:t> in 2012 and significantly outperformed the second runner-up (top 5 error of 16% compared to runner-up with 26% error). The Network had a very similar architecture to </a:t>
            </a:r>
            <a:r>
              <a:rPr lang="en-US" altLang="zh-CN" dirty="0" err="1"/>
              <a:t>LeNet</a:t>
            </a:r>
            <a:r>
              <a:rPr lang="en-US" altLang="zh-CN" dirty="0"/>
              <a:t>, but was deeper, bigger, and featured Convolutional Layers stacked on top of each other (previously it was common to only have a single CONV layer always immediately followed by a POOL layer).</a:t>
            </a:r>
          </a:p>
          <a:p>
            <a:endParaRPr lang="zh-CN" altLang="en-US" dirty="0"/>
          </a:p>
        </p:txBody>
      </p:sp>
      <p:pic>
        <p:nvPicPr>
          <p:cNvPr id="4" name="Picture 3">
            <a:extLst>
              <a:ext uri="{FF2B5EF4-FFF2-40B4-BE49-F238E27FC236}">
                <a16:creationId xmlns:a16="http://schemas.microsoft.com/office/drawing/2014/main" id="{2E62D9AE-E52E-4188-9A1C-B8252F391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16579545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B6B2B-EB37-4D39-A639-D206923C4AF5}"/>
              </a:ext>
            </a:extLst>
          </p:cNvPr>
          <p:cNvSpPr>
            <a:spLocks noGrp="1"/>
          </p:cNvSpPr>
          <p:nvPr>
            <p:ph type="title"/>
          </p:nvPr>
        </p:nvSpPr>
        <p:spPr/>
        <p:txBody>
          <a:bodyPr>
            <a:normAutofit/>
          </a:bodyPr>
          <a:lstStyle/>
          <a:p>
            <a:r>
              <a:rPr lang="en-US" altLang="zh-CN" dirty="0"/>
              <a:t>LeNet-5 for MNIST</a:t>
            </a:r>
            <a:endParaRPr lang="zh-CN" altLang="en-US" dirty="0"/>
          </a:p>
        </p:txBody>
      </p:sp>
      <p:pic>
        <p:nvPicPr>
          <p:cNvPr id="9" name="图片 8">
            <a:extLst>
              <a:ext uri="{FF2B5EF4-FFF2-40B4-BE49-F238E27FC236}">
                <a16:creationId xmlns:a16="http://schemas.microsoft.com/office/drawing/2014/main" id="{1EDB7740-CB26-4275-8336-B514A4207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33" y="1173353"/>
            <a:ext cx="9516533" cy="4100527"/>
          </a:xfrm>
          <a:prstGeom prst="rect">
            <a:avLst/>
          </a:prstGeom>
        </p:spPr>
      </p:pic>
      <p:pic>
        <p:nvPicPr>
          <p:cNvPr id="4" name="Picture 3">
            <a:extLst>
              <a:ext uri="{FF2B5EF4-FFF2-40B4-BE49-F238E27FC236}">
                <a16:creationId xmlns:a16="http://schemas.microsoft.com/office/drawing/2014/main" id="{BEFB6F09-6A91-414E-8BB2-1DAB25E2C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
        <p:nvSpPr>
          <p:cNvPr id="6" name="TextBox 5">
            <a:extLst>
              <a:ext uri="{FF2B5EF4-FFF2-40B4-BE49-F238E27FC236}">
                <a16:creationId xmlns:a16="http://schemas.microsoft.com/office/drawing/2014/main" id="{168585D0-9085-458B-ADE2-8C9B6ECFF0A3}"/>
              </a:ext>
            </a:extLst>
          </p:cNvPr>
          <p:cNvSpPr txBox="1"/>
          <p:nvPr/>
        </p:nvSpPr>
        <p:spPr>
          <a:xfrm>
            <a:off x="1032934" y="5545667"/>
            <a:ext cx="56472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http://yann.lecun.com/exdb/lenet/multiples.html</a:t>
            </a:r>
          </a:p>
        </p:txBody>
      </p:sp>
    </p:spTree>
    <p:extLst>
      <p:ext uri="{BB962C8B-B14F-4D97-AF65-F5344CB8AC3E}">
        <p14:creationId xmlns:p14="http://schemas.microsoft.com/office/powerpoint/2010/main" val="203760745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D52C8-1249-48D3-BB76-ACAF8AB7DBCD}"/>
              </a:ext>
            </a:extLst>
          </p:cNvPr>
          <p:cNvSpPr>
            <a:spLocks noGrp="1"/>
          </p:cNvSpPr>
          <p:nvPr>
            <p:ph type="title"/>
          </p:nvPr>
        </p:nvSpPr>
        <p:spPr/>
        <p:txBody>
          <a:bodyPr/>
          <a:lstStyle/>
          <a:p>
            <a:r>
              <a:rPr lang="en-US" altLang="zh-CN" dirty="0"/>
              <a:t>Case studies</a:t>
            </a:r>
            <a:endParaRPr lang="zh-CN" altLang="en-US" dirty="0"/>
          </a:p>
        </p:txBody>
      </p:sp>
      <p:sp>
        <p:nvSpPr>
          <p:cNvPr id="3" name="文本占位符 2">
            <a:extLst>
              <a:ext uri="{FF2B5EF4-FFF2-40B4-BE49-F238E27FC236}">
                <a16:creationId xmlns:a16="http://schemas.microsoft.com/office/drawing/2014/main" id="{80E5A199-3389-4B93-9933-3E0D2721B662}"/>
              </a:ext>
            </a:extLst>
          </p:cNvPr>
          <p:cNvSpPr>
            <a:spLocks noGrp="1"/>
          </p:cNvSpPr>
          <p:nvPr>
            <p:ph type="body" idx="1"/>
          </p:nvPr>
        </p:nvSpPr>
        <p:spPr>
          <a:xfrm>
            <a:off x="575733" y="1270001"/>
            <a:ext cx="10972800" cy="4530725"/>
          </a:xfrm>
        </p:spPr>
        <p:txBody>
          <a:bodyPr/>
          <a:lstStyle/>
          <a:p>
            <a:r>
              <a:rPr lang="en-US" altLang="zh-CN" b="1" dirty="0" err="1"/>
              <a:t>GoogLeNet</a:t>
            </a:r>
            <a:r>
              <a:rPr lang="en-US" altLang="zh-CN" dirty="0"/>
              <a:t>. The ILSVRC 2014 winner was a Convolutional Network from </a:t>
            </a:r>
            <a:r>
              <a:rPr lang="en-US" altLang="zh-CN" dirty="0" err="1">
                <a:hlinkClick r:id="rId2"/>
              </a:rPr>
              <a:t>Szegedy</a:t>
            </a:r>
            <a:r>
              <a:rPr lang="en-US" altLang="zh-CN" dirty="0">
                <a:hlinkClick r:id="rId2"/>
              </a:rPr>
              <a:t> et al.</a:t>
            </a:r>
            <a:r>
              <a:rPr lang="en-US" altLang="zh-CN" dirty="0"/>
              <a:t> from Google. Its main contribution was the development of an </a:t>
            </a:r>
            <a:r>
              <a:rPr lang="en-US" altLang="zh-CN" i="1" dirty="0"/>
              <a:t>Inception Module</a:t>
            </a:r>
            <a:r>
              <a:rPr lang="en-US" altLang="zh-CN" dirty="0"/>
              <a:t> that dramatically reduced the number of parameters in the network (4M, compared to </a:t>
            </a:r>
            <a:r>
              <a:rPr lang="en-US" altLang="zh-CN" dirty="0" err="1"/>
              <a:t>AlexNet</a:t>
            </a:r>
            <a:r>
              <a:rPr lang="en-US" altLang="zh-CN" dirty="0"/>
              <a:t> with 60M). Additionally, this paper uses Average Pooling instead of Fully Connected layers at the top of the </a:t>
            </a:r>
            <a:r>
              <a:rPr lang="en-US" altLang="zh-CN" dirty="0" err="1"/>
              <a:t>ConvNet</a:t>
            </a:r>
            <a:r>
              <a:rPr lang="en-US" altLang="zh-CN" dirty="0"/>
              <a:t>, eliminating a large amount of parameters that do not seem to matter much. There are also several </a:t>
            </a:r>
            <a:r>
              <a:rPr lang="en-US" altLang="zh-CN" dirty="0" err="1"/>
              <a:t>followup</a:t>
            </a:r>
            <a:r>
              <a:rPr lang="en-US" altLang="zh-CN" dirty="0"/>
              <a:t> versions to the </a:t>
            </a:r>
            <a:r>
              <a:rPr lang="en-US" altLang="zh-CN" dirty="0" err="1"/>
              <a:t>GoogLeNet</a:t>
            </a:r>
            <a:r>
              <a:rPr lang="en-US" altLang="zh-CN" dirty="0"/>
              <a:t>, most recently </a:t>
            </a:r>
            <a:r>
              <a:rPr lang="en-US" altLang="zh-CN" dirty="0">
                <a:hlinkClick r:id="rId3"/>
              </a:rPr>
              <a:t>Inception-v4</a:t>
            </a:r>
            <a:r>
              <a:rPr lang="en-US" altLang="zh-CN" dirty="0"/>
              <a:t>.</a:t>
            </a:r>
          </a:p>
          <a:p>
            <a:endParaRPr lang="zh-CN" altLang="en-US" dirty="0"/>
          </a:p>
        </p:txBody>
      </p:sp>
      <p:pic>
        <p:nvPicPr>
          <p:cNvPr id="4" name="Picture 3">
            <a:extLst>
              <a:ext uri="{FF2B5EF4-FFF2-40B4-BE49-F238E27FC236}">
                <a16:creationId xmlns:a16="http://schemas.microsoft.com/office/drawing/2014/main" id="{D806C05F-D92C-457B-9D19-42CD3DBF1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93363456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74961-5468-45B6-9D8B-E175FBEAAEEC}"/>
              </a:ext>
            </a:extLst>
          </p:cNvPr>
          <p:cNvSpPr>
            <a:spLocks noGrp="1"/>
          </p:cNvSpPr>
          <p:nvPr>
            <p:ph type="title"/>
          </p:nvPr>
        </p:nvSpPr>
        <p:spPr/>
        <p:txBody>
          <a:bodyPr/>
          <a:lstStyle/>
          <a:p>
            <a:r>
              <a:rPr lang="en-US" altLang="zh-CN" dirty="0"/>
              <a:t>Case studies</a:t>
            </a:r>
            <a:endParaRPr lang="zh-CN" altLang="en-US" dirty="0"/>
          </a:p>
        </p:txBody>
      </p:sp>
      <p:sp>
        <p:nvSpPr>
          <p:cNvPr id="3" name="文本占位符 2">
            <a:extLst>
              <a:ext uri="{FF2B5EF4-FFF2-40B4-BE49-F238E27FC236}">
                <a16:creationId xmlns:a16="http://schemas.microsoft.com/office/drawing/2014/main" id="{9442F667-D82A-4D62-ACD4-F2E1B4D65796}"/>
              </a:ext>
            </a:extLst>
          </p:cNvPr>
          <p:cNvSpPr>
            <a:spLocks noGrp="1"/>
          </p:cNvSpPr>
          <p:nvPr>
            <p:ph type="body" idx="1"/>
          </p:nvPr>
        </p:nvSpPr>
        <p:spPr/>
        <p:txBody>
          <a:bodyPr>
            <a:normAutofit fontScale="85000" lnSpcReduction="20000"/>
          </a:bodyPr>
          <a:lstStyle/>
          <a:p>
            <a:r>
              <a:rPr lang="en-US" altLang="zh-CN" b="1" dirty="0" err="1"/>
              <a:t>VGGNet</a:t>
            </a:r>
            <a:r>
              <a:rPr lang="en-US" altLang="zh-CN" dirty="0"/>
              <a:t>. The runner-up in ILSVRC 2014 was the network from Karen </a:t>
            </a:r>
            <a:r>
              <a:rPr lang="en-US" altLang="zh-CN" dirty="0" err="1"/>
              <a:t>Simonyan</a:t>
            </a:r>
            <a:r>
              <a:rPr lang="en-US" altLang="zh-CN" dirty="0"/>
              <a:t> and Andrew Zisserman that became known as the </a:t>
            </a:r>
            <a:r>
              <a:rPr lang="en-US" altLang="zh-CN" dirty="0" err="1">
                <a:hlinkClick r:id="rId2"/>
              </a:rPr>
              <a:t>VGGNet</a:t>
            </a:r>
            <a:r>
              <a:rPr lang="en-US" altLang="zh-CN" dirty="0"/>
              <a:t>. Its main contribution was in showing that the depth of the network is a critical component for good performance. Their final best network contains 16 CONV/FC layers and, appealingly, features an extremely homogeneous architecture that only performs 3x3 convolutions and 2x2 pooling from the beginning to the end. Their </a:t>
            </a:r>
            <a:r>
              <a:rPr lang="en-US" altLang="zh-CN" dirty="0">
                <a:hlinkClick r:id="rId2"/>
              </a:rPr>
              <a:t>pretrained model</a:t>
            </a:r>
            <a:r>
              <a:rPr lang="en-US" altLang="zh-CN" dirty="0"/>
              <a:t> is available for plug and play use in Caffe. A downside of the </a:t>
            </a:r>
            <a:r>
              <a:rPr lang="en-US" altLang="zh-CN" dirty="0" err="1"/>
              <a:t>VGGNet</a:t>
            </a:r>
            <a:r>
              <a:rPr lang="en-US" altLang="zh-CN" dirty="0"/>
              <a:t> is that it is more expensive to evaluate and uses a lot more memory and parameters (140M). Most of these parameters are in the first fully connected layer, and it was since found that these FC layers can be removed with no performance downgrade, significantly reducing the number of necessary parameters.</a:t>
            </a:r>
          </a:p>
          <a:p>
            <a:endParaRPr lang="zh-CN" altLang="en-US" dirty="0"/>
          </a:p>
        </p:txBody>
      </p:sp>
      <p:pic>
        <p:nvPicPr>
          <p:cNvPr id="4" name="Picture 3">
            <a:extLst>
              <a:ext uri="{FF2B5EF4-FFF2-40B4-BE49-F238E27FC236}">
                <a16:creationId xmlns:a16="http://schemas.microsoft.com/office/drawing/2014/main" id="{D8F46C65-2BB3-4371-A140-3AB1658A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79792421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15356-5D49-4236-8558-0AD6D6D9DF2D}"/>
              </a:ext>
            </a:extLst>
          </p:cNvPr>
          <p:cNvSpPr>
            <a:spLocks noGrp="1"/>
          </p:cNvSpPr>
          <p:nvPr>
            <p:ph type="title"/>
          </p:nvPr>
        </p:nvSpPr>
        <p:spPr/>
        <p:txBody>
          <a:bodyPr/>
          <a:lstStyle/>
          <a:p>
            <a:r>
              <a:rPr lang="en-US" altLang="zh-CN" dirty="0"/>
              <a:t>Case studies</a:t>
            </a:r>
            <a:endParaRPr lang="zh-CN" altLang="en-US" dirty="0"/>
          </a:p>
        </p:txBody>
      </p:sp>
      <p:sp>
        <p:nvSpPr>
          <p:cNvPr id="3" name="文本占位符 2">
            <a:extLst>
              <a:ext uri="{FF2B5EF4-FFF2-40B4-BE49-F238E27FC236}">
                <a16:creationId xmlns:a16="http://schemas.microsoft.com/office/drawing/2014/main" id="{B5E7C546-9D17-40F5-9582-A305E7855E61}"/>
              </a:ext>
            </a:extLst>
          </p:cNvPr>
          <p:cNvSpPr>
            <a:spLocks noGrp="1"/>
          </p:cNvSpPr>
          <p:nvPr>
            <p:ph type="body" idx="1"/>
          </p:nvPr>
        </p:nvSpPr>
        <p:spPr/>
        <p:txBody>
          <a:bodyPr>
            <a:normAutofit fontScale="92500" lnSpcReduction="20000"/>
          </a:bodyPr>
          <a:lstStyle/>
          <a:p>
            <a:r>
              <a:rPr lang="en-US" altLang="zh-CN" b="1" dirty="0" err="1"/>
              <a:t>ResNet</a:t>
            </a:r>
            <a:r>
              <a:rPr lang="en-US" altLang="zh-CN" dirty="0"/>
              <a:t>. </a:t>
            </a:r>
            <a:r>
              <a:rPr lang="en-US" altLang="zh-CN" dirty="0">
                <a:hlinkClick r:id="rId2"/>
              </a:rPr>
              <a:t>Residual Network</a:t>
            </a:r>
            <a:r>
              <a:rPr lang="en-US" altLang="zh-CN" dirty="0"/>
              <a:t> developed by </a:t>
            </a:r>
            <a:r>
              <a:rPr lang="en-US" altLang="zh-CN" dirty="0" err="1"/>
              <a:t>Kaiming</a:t>
            </a:r>
            <a:r>
              <a:rPr lang="en-US" altLang="zh-CN" dirty="0"/>
              <a:t> He et al. was the winner of ILSVRC 2015. It features special </a:t>
            </a:r>
            <a:r>
              <a:rPr lang="en-US" altLang="zh-CN" i="1" dirty="0"/>
              <a:t>skip connections</a:t>
            </a:r>
            <a:r>
              <a:rPr lang="en-US" altLang="zh-CN" dirty="0"/>
              <a:t> and a heavy use of </a:t>
            </a:r>
            <a:r>
              <a:rPr lang="en-US" altLang="zh-CN" dirty="0">
                <a:hlinkClick r:id="rId3"/>
              </a:rPr>
              <a:t>batch normalization</a:t>
            </a:r>
            <a:r>
              <a:rPr lang="en-US" altLang="zh-CN" dirty="0"/>
              <a:t>. The architecture is also missing fully connected layers at the end of the network. The reader is also referred to </a:t>
            </a:r>
            <a:r>
              <a:rPr lang="en-US" altLang="zh-CN" dirty="0" err="1"/>
              <a:t>Kaiming’s</a:t>
            </a:r>
            <a:r>
              <a:rPr lang="en-US" altLang="zh-CN" dirty="0"/>
              <a:t> presentation (</a:t>
            </a:r>
            <a:r>
              <a:rPr lang="en-US" altLang="zh-CN" dirty="0">
                <a:hlinkClick r:id="rId4"/>
              </a:rPr>
              <a:t>video</a:t>
            </a:r>
            <a:r>
              <a:rPr lang="en-US" altLang="zh-CN" dirty="0"/>
              <a:t>, </a:t>
            </a:r>
            <a:r>
              <a:rPr lang="en-US" altLang="zh-CN" dirty="0">
                <a:hlinkClick r:id="rId5"/>
              </a:rPr>
              <a:t>slides</a:t>
            </a:r>
            <a:r>
              <a:rPr lang="en-US" altLang="zh-CN" dirty="0"/>
              <a:t>), and some </a:t>
            </a:r>
            <a:r>
              <a:rPr lang="en-US" altLang="zh-CN" dirty="0">
                <a:hlinkClick r:id="rId6"/>
              </a:rPr>
              <a:t>recent experiments</a:t>
            </a:r>
            <a:r>
              <a:rPr lang="en-US" altLang="zh-CN" dirty="0"/>
              <a:t> that reproduce these networks in Torch. </a:t>
            </a:r>
            <a:r>
              <a:rPr lang="en-US" altLang="zh-CN" dirty="0" err="1"/>
              <a:t>ResNets</a:t>
            </a:r>
            <a:r>
              <a:rPr lang="en-US" altLang="zh-CN" dirty="0"/>
              <a:t> are currently by far state of the art Convolutional Neural Network models and are the default choice for using </a:t>
            </a:r>
            <a:r>
              <a:rPr lang="en-US" altLang="zh-CN" dirty="0" err="1"/>
              <a:t>ConvNets</a:t>
            </a:r>
            <a:r>
              <a:rPr lang="en-US" altLang="zh-CN" dirty="0"/>
              <a:t> in practice (as of May 10, 2016). In particular, also see more recent developments that tweak the original architecture from </a:t>
            </a:r>
            <a:r>
              <a:rPr lang="en-US" altLang="zh-CN" dirty="0" err="1">
                <a:hlinkClick r:id="rId7"/>
              </a:rPr>
              <a:t>Kaiming</a:t>
            </a:r>
            <a:r>
              <a:rPr lang="en-US" altLang="zh-CN" dirty="0">
                <a:hlinkClick r:id="rId7"/>
              </a:rPr>
              <a:t> He et al. Identity Mappings in Deep Residual Networks</a:t>
            </a:r>
            <a:r>
              <a:rPr lang="en-US" altLang="zh-CN" dirty="0"/>
              <a:t> (published March 2016).</a:t>
            </a:r>
          </a:p>
          <a:p>
            <a:endParaRPr lang="zh-CN" altLang="en-US" dirty="0"/>
          </a:p>
        </p:txBody>
      </p:sp>
      <p:pic>
        <p:nvPicPr>
          <p:cNvPr id="4" name="Picture 3">
            <a:extLst>
              <a:ext uri="{FF2B5EF4-FFF2-40B4-BE49-F238E27FC236}">
                <a16:creationId xmlns:a16="http://schemas.microsoft.com/office/drawing/2014/main" id="{6CD9A308-B575-4B62-A912-1E00CB8C06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79589531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GG16”的图片搜索结果">
            <a:extLst>
              <a:ext uri="{FF2B5EF4-FFF2-40B4-BE49-F238E27FC236}">
                <a16:creationId xmlns:a16="http://schemas.microsoft.com/office/drawing/2014/main" id="{6E54833A-D183-4710-94D8-A65C088C8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75414" y="2268202"/>
            <a:ext cx="5473900" cy="1515479"/>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GooleNet”的图片搜索结果">
            <a:extLst>
              <a:ext uri="{FF2B5EF4-FFF2-40B4-BE49-F238E27FC236}">
                <a16:creationId xmlns:a16="http://schemas.microsoft.com/office/drawing/2014/main" id="{E5FE6336-1D67-49D6-AE36-CAF5E493E7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212" y="423699"/>
            <a:ext cx="1468834" cy="5339953"/>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Resnet”的图片搜索结果">
            <a:extLst>
              <a:ext uri="{FF2B5EF4-FFF2-40B4-BE49-F238E27FC236}">
                <a16:creationId xmlns:a16="http://schemas.microsoft.com/office/drawing/2014/main" id="{FC0F8616-6CC7-48AF-974E-E5A60551BE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184937" y="2136621"/>
            <a:ext cx="5473901" cy="177914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8824667-1BD1-4C88-B1E8-6B2C87C9B342}"/>
              </a:ext>
            </a:extLst>
          </p:cNvPr>
          <p:cNvSpPr txBox="1"/>
          <p:nvPr/>
        </p:nvSpPr>
        <p:spPr>
          <a:xfrm>
            <a:off x="2509725" y="6236967"/>
            <a:ext cx="865623"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fontAlgn="auto" hangingPunct="0">
              <a:spcBef>
                <a:spcPts val="0"/>
              </a:spcBef>
              <a:spcAft>
                <a:spcPts val="0"/>
              </a:spcAft>
            </a:pPr>
            <a:r>
              <a:rPr lang="en-US" altLang="zh-CN" sz="1687" b="1" dirty="0">
                <a:solidFill>
                  <a:srgbClr val="000000"/>
                </a:solidFill>
                <a:latin typeface="Helvetica Neue"/>
                <a:ea typeface="Helvetica Neue"/>
                <a:cs typeface="Helvetica Neue"/>
                <a:sym typeface="Helvetica Neue"/>
              </a:rPr>
              <a:t>VGG-16</a:t>
            </a:r>
            <a:endParaRPr lang="zh-CN" altLang="en-US" sz="1687" b="1" dirty="0">
              <a:solidFill>
                <a:srgbClr val="000000"/>
              </a:solidFill>
              <a:latin typeface="Helvetica Neue"/>
              <a:ea typeface="Helvetica Neue"/>
              <a:cs typeface="Helvetica Neue"/>
              <a:sym typeface="Helvetica Neue"/>
            </a:endParaRPr>
          </a:p>
        </p:txBody>
      </p:sp>
      <p:sp>
        <p:nvSpPr>
          <p:cNvPr id="6" name="文本框 5">
            <a:extLst>
              <a:ext uri="{FF2B5EF4-FFF2-40B4-BE49-F238E27FC236}">
                <a16:creationId xmlns:a16="http://schemas.microsoft.com/office/drawing/2014/main" id="{8CA5A864-9293-490F-90DD-FA23E7948819}"/>
              </a:ext>
            </a:extLst>
          </p:cNvPr>
          <p:cNvSpPr txBox="1"/>
          <p:nvPr/>
        </p:nvSpPr>
        <p:spPr>
          <a:xfrm>
            <a:off x="5328047" y="6270679"/>
            <a:ext cx="1323466"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fontAlgn="auto" hangingPunct="0">
              <a:spcBef>
                <a:spcPts val="0"/>
              </a:spcBef>
              <a:spcAft>
                <a:spcPts val="0"/>
              </a:spcAft>
            </a:pPr>
            <a:r>
              <a:rPr lang="en-US" altLang="zh-CN" sz="1687" b="1" dirty="0" err="1">
                <a:solidFill>
                  <a:srgbClr val="000000"/>
                </a:solidFill>
                <a:latin typeface="Helvetica Neue"/>
                <a:ea typeface="Helvetica Neue"/>
                <a:cs typeface="Helvetica Neue"/>
                <a:sym typeface="Helvetica Neue"/>
              </a:rPr>
              <a:t>GoogleNet</a:t>
            </a:r>
            <a:endParaRPr lang="zh-CN" altLang="en-US" sz="1687" b="1" dirty="0">
              <a:solidFill>
                <a:srgbClr val="000000"/>
              </a:solidFill>
              <a:latin typeface="Helvetica Neue"/>
              <a:ea typeface="Helvetica Neue"/>
              <a:cs typeface="Helvetica Neue"/>
              <a:sym typeface="Helvetica Neue"/>
            </a:endParaRPr>
          </a:p>
        </p:txBody>
      </p:sp>
      <p:sp>
        <p:nvSpPr>
          <p:cNvPr id="7" name="文本框 6">
            <a:extLst>
              <a:ext uri="{FF2B5EF4-FFF2-40B4-BE49-F238E27FC236}">
                <a16:creationId xmlns:a16="http://schemas.microsoft.com/office/drawing/2014/main" id="{60B2008A-CAA1-4E25-A5BB-2BF61E4EF894}"/>
              </a:ext>
            </a:extLst>
          </p:cNvPr>
          <p:cNvSpPr txBox="1"/>
          <p:nvPr/>
        </p:nvSpPr>
        <p:spPr>
          <a:xfrm>
            <a:off x="8483028" y="6301221"/>
            <a:ext cx="815930"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fontAlgn="auto" hangingPunct="0">
              <a:spcBef>
                <a:spcPts val="0"/>
              </a:spcBef>
              <a:spcAft>
                <a:spcPts val="0"/>
              </a:spcAft>
            </a:pPr>
            <a:r>
              <a:rPr lang="en-US" altLang="zh-CN" sz="1687" b="1" dirty="0" err="1">
                <a:solidFill>
                  <a:srgbClr val="000000"/>
                </a:solidFill>
                <a:latin typeface="Helvetica Neue"/>
                <a:ea typeface="Helvetica Neue"/>
                <a:cs typeface="Helvetica Neue"/>
                <a:sym typeface="Helvetica Neue"/>
              </a:rPr>
              <a:t>ResNet</a:t>
            </a:r>
            <a:endParaRPr lang="zh-CN" altLang="en-US" sz="1687" b="1" dirty="0">
              <a:solidFill>
                <a:srgbClr val="000000"/>
              </a:solidFill>
              <a:latin typeface="Helvetica Neue"/>
              <a:ea typeface="Helvetica Neue"/>
              <a:cs typeface="Helvetica Neue"/>
              <a:sym typeface="Helvetica Neue"/>
            </a:endParaRPr>
          </a:p>
        </p:txBody>
      </p:sp>
      <p:pic>
        <p:nvPicPr>
          <p:cNvPr id="8" name="Picture 7">
            <a:extLst>
              <a:ext uri="{FF2B5EF4-FFF2-40B4-BE49-F238E27FC236}">
                <a16:creationId xmlns:a16="http://schemas.microsoft.com/office/drawing/2014/main" id="{C921B439-C9EA-408E-AF4D-0DC01A12AB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FA36-2F47-4ABD-BA41-FDD7AA4D2976}"/>
              </a:ext>
            </a:extLst>
          </p:cNvPr>
          <p:cNvSpPr>
            <a:spLocks noGrp="1"/>
          </p:cNvSpPr>
          <p:nvPr>
            <p:ph type="title"/>
          </p:nvPr>
        </p:nvSpPr>
        <p:spPr/>
        <p:txBody>
          <a:bodyPr/>
          <a:lstStyle/>
          <a:p>
            <a:r>
              <a:rPr lang="en-IN" b="0" i="0" dirty="0" err="1">
                <a:solidFill>
                  <a:srgbClr val="333333"/>
                </a:solidFill>
                <a:effectLst/>
                <a:latin typeface="Roboto" panose="02000000000000000000" pitchFamily="2" charset="0"/>
              </a:rPr>
              <a:t>AlexNet</a:t>
            </a:r>
            <a:r>
              <a:rPr lang="en-IN" b="0" i="0" dirty="0">
                <a:solidFill>
                  <a:srgbClr val="333333"/>
                </a:solidFill>
                <a:effectLst/>
                <a:latin typeface="Roboto" panose="02000000000000000000" pitchFamily="2" charset="0"/>
              </a:rPr>
              <a:t> Architecture</a:t>
            </a:r>
            <a:br>
              <a:rPr lang="en-IN" b="0" i="0" dirty="0">
                <a:solidFill>
                  <a:srgbClr val="333333"/>
                </a:solidFill>
                <a:effectLst/>
                <a:latin typeface="Roboto" panose="02000000000000000000" pitchFamily="2" charset="0"/>
              </a:rPr>
            </a:br>
            <a:endParaRPr lang="en-IN" dirty="0"/>
          </a:p>
        </p:txBody>
      </p:sp>
      <p:sp>
        <p:nvSpPr>
          <p:cNvPr id="3" name="Text Placeholder 2">
            <a:extLst>
              <a:ext uri="{FF2B5EF4-FFF2-40B4-BE49-F238E27FC236}">
                <a16:creationId xmlns:a16="http://schemas.microsoft.com/office/drawing/2014/main" id="{CDDACCCF-5DCA-43A4-A078-8B1FD63EF1BE}"/>
              </a:ext>
            </a:extLst>
          </p:cNvPr>
          <p:cNvSpPr>
            <a:spLocks noGrp="1"/>
          </p:cNvSpPr>
          <p:nvPr>
            <p:ph type="body" idx="1"/>
          </p:nvPr>
        </p:nvSpPr>
        <p:spPr>
          <a:xfrm>
            <a:off x="575733" y="1413934"/>
            <a:ext cx="10972800" cy="4530725"/>
          </a:xfrm>
        </p:spPr>
        <p:txBody>
          <a:bodyPr/>
          <a:lstStyle/>
          <a:p>
            <a:pPr algn="just"/>
            <a:r>
              <a:rPr lang="en-US" sz="2000" dirty="0" err="1">
                <a:latin typeface="Times New Roman" panose="02020603050405020304" pitchFamily="18" charset="0"/>
                <a:cs typeface="Times New Roman" panose="02020603050405020304" pitchFamily="18" charset="0"/>
              </a:rPr>
              <a:t>AlexNet</a:t>
            </a:r>
            <a:r>
              <a:rPr lang="en-US" sz="2000" dirty="0">
                <a:latin typeface="Times New Roman" panose="02020603050405020304" pitchFamily="18" charset="0"/>
                <a:cs typeface="Times New Roman" panose="02020603050405020304" pitchFamily="18" charset="0"/>
              </a:rPr>
              <a:t>, which employed an 8-layer CNN, won the ImageNet Large Scale Visual Recognition Challenge 2012 by a phenomenally large margin. This network showed, for the first time, that the features obtained by learning can transcend manually-designed features, breaking the previous paradigm in computer vision.</a:t>
            </a:r>
          </a:p>
          <a:p>
            <a:pPr algn="just"/>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2863F1-550B-4418-B1BD-1364B23E0FD5}"/>
              </a:ext>
            </a:extLst>
          </p:cNvPr>
          <p:cNvPicPr>
            <a:picLocks noChangeAspect="1"/>
          </p:cNvPicPr>
          <p:nvPr/>
        </p:nvPicPr>
        <p:blipFill rotWithShape="1">
          <a:blip r:embed="rId2"/>
          <a:srcRect l="6888" t="22040" r="8138" b="9388"/>
          <a:stretch/>
        </p:blipFill>
        <p:spPr>
          <a:xfrm>
            <a:off x="3208349" y="2635207"/>
            <a:ext cx="8444204" cy="3832974"/>
          </a:xfrm>
          <a:prstGeom prst="rect">
            <a:avLst/>
          </a:prstGeom>
        </p:spPr>
      </p:pic>
      <p:pic>
        <p:nvPicPr>
          <p:cNvPr id="6" name="Picture 5">
            <a:extLst>
              <a:ext uri="{FF2B5EF4-FFF2-40B4-BE49-F238E27FC236}">
                <a16:creationId xmlns:a16="http://schemas.microsoft.com/office/drawing/2014/main" id="{7B71E3D0-1E4F-455E-838E-CC8C2A4ED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38129568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9E1E-A0A5-4E62-BEEA-3E155464232A}"/>
              </a:ext>
            </a:extLst>
          </p:cNvPr>
          <p:cNvSpPr>
            <a:spLocks noGrp="1"/>
          </p:cNvSpPr>
          <p:nvPr>
            <p:ph type="title"/>
          </p:nvPr>
        </p:nvSpPr>
        <p:spPr/>
        <p:txBody>
          <a:bodyPr/>
          <a:lstStyle/>
          <a:p>
            <a:r>
              <a:rPr lang="en-US" dirty="0" err="1"/>
              <a:t>Googlenet</a:t>
            </a:r>
            <a:r>
              <a:rPr lang="en-US" dirty="0"/>
              <a:t>	</a:t>
            </a:r>
            <a:endParaRPr lang="en-IN" dirty="0"/>
          </a:p>
        </p:txBody>
      </p:sp>
      <p:sp>
        <p:nvSpPr>
          <p:cNvPr id="3" name="Text Placeholder 2">
            <a:extLst>
              <a:ext uri="{FF2B5EF4-FFF2-40B4-BE49-F238E27FC236}">
                <a16:creationId xmlns:a16="http://schemas.microsoft.com/office/drawing/2014/main" id="{B019D45F-B2B6-42ED-98F5-0FD934865360}"/>
              </a:ext>
            </a:extLst>
          </p:cNvPr>
          <p:cNvSpPr>
            <a:spLocks noGrp="1"/>
          </p:cNvSpPr>
          <p:nvPr>
            <p:ph type="body" idx="1"/>
          </p:nvPr>
        </p:nvSpPr>
        <p:spPr/>
        <p:txBody>
          <a:bodyPr/>
          <a:lstStyle/>
          <a:p>
            <a:pPr algn="just"/>
            <a:r>
              <a:rPr lang="en-US" sz="2400" b="0" i="0" dirty="0" err="1">
                <a:solidFill>
                  <a:srgbClr val="262626"/>
                </a:solidFill>
                <a:effectLst/>
                <a:latin typeface="Times New Roman" panose="02020603050405020304" pitchFamily="18" charset="0"/>
                <a:cs typeface="Times New Roman" panose="02020603050405020304" pitchFamily="18" charset="0"/>
              </a:rPr>
              <a:t>GoogLeNet</a:t>
            </a:r>
            <a:r>
              <a:rPr lang="en-US" sz="2400" b="0" i="0" dirty="0">
                <a:solidFill>
                  <a:srgbClr val="262626"/>
                </a:solidFill>
                <a:effectLst/>
                <a:latin typeface="Times New Roman" panose="02020603050405020304" pitchFamily="18" charset="0"/>
                <a:cs typeface="Times New Roman" panose="02020603050405020304" pitchFamily="18" charset="0"/>
              </a:rPr>
              <a:t> was based on a deep convolutional neural network architecture codenamed “Inception”, which was responsible for setting the new state of the art for classification and detection in the ImageNet Large-Scale Visual Recognition Challenge 2014 (ILSVRC 2014).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2C91D27-9EFB-4A2C-B4D9-C1E22E82D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2120140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B0AB-33A2-4E3B-B3F5-127415656333}"/>
              </a:ext>
            </a:extLst>
          </p:cNvPr>
          <p:cNvSpPr>
            <a:spLocks noGrp="1"/>
          </p:cNvSpPr>
          <p:nvPr>
            <p:ph type="title"/>
          </p:nvPr>
        </p:nvSpPr>
        <p:spPr/>
        <p:txBody>
          <a:bodyPr/>
          <a:lstStyle/>
          <a:p>
            <a:r>
              <a:rPr lang="en-US" dirty="0"/>
              <a:t>Convolution…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3ACB5-1795-475D-AA2D-1C15FFDB0EB6}"/>
                  </a:ext>
                </a:extLst>
              </p:cNvPr>
              <p:cNvSpPr>
                <a:spLocks noGrp="1"/>
              </p:cNvSpPr>
              <p:nvPr>
                <p:ph idx="1"/>
              </p:nvPr>
            </p:nvSpPr>
            <p:spPr>
              <a:xfrm>
                <a:off x="712236" y="1301622"/>
                <a:ext cx="10972800" cy="4530725"/>
              </a:xfrm>
            </p:spPr>
            <p:txBody>
              <a:bodyPr/>
              <a:lstStyle/>
              <a:p>
                <a:r>
                  <a:rPr lang="en-US" sz="2400" dirty="0">
                    <a:latin typeface="Times New Roman" panose="02020603050405020304" pitchFamily="18" charset="0"/>
                    <a:cs typeface="Times New Roman" panose="02020603050405020304" pitchFamily="18" charset="0"/>
                  </a:rPr>
                  <a:t>If we apply such a weighted average operation at every moment, we obtain a new function </a:t>
                </a:r>
                <a:r>
                  <a:rPr lang="en-US" sz="2400" i="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 providing a smoothed estimate of the position of the spaceship: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s(t) = </a:t>
                </a:r>
                <a14:m>
                  <m:oMath xmlns:m="http://schemas.openxmlformats.org/officeDocument/2006/math">
                    <m:nary>
                      <m:naryPr>
                        <m:limLoc m:val="undOvr"/>
                        <m:subHide m:val="on"/>
                        <m:supHide m:val="on"/>
                        <m:ctrlPr>
                          <a:rPr lang="en-US" sz="2400" i="1" smtClean="0">
                            <a:latin typeface="Cambria Math" panose="02040503050406030204" pitchFamily="18" charset="0"/>
                            <a:cs typeface="Times New Roman" panose="02020603050405020304" pitchFamily="18" charset="0"/>
                          </a:rPr>
                        </m:ctrlPr>
                      </m:naryPr>
                      <m:sub/>
                      <m:sup/>
                      <m:e>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𝑎</m:t>
                            </m:r>
                          </m:e>
                        </m:d>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m:t>
                        </m:r>
                        <m:r>
                          <a:rPr lang="en-US" sz="2400" b="0" i="1" smtClean="0">
                            <a:latin typeface="Cambria Math" panose="02040503050406030204" pitchFamily="18" charset="0"/>
                            <a:cs typeface="Times New Roman" panose="02020603050405020304" pitchFamily="18" charset="0"/>
                          </a:rPr>
                          <m:t>)</m:t>
                        </m:r>
                      </m:e>
                    </m:nary>
                  </m:oMath>
                </a14:m>
                <a:r>
                  <a:rPr lang="en-US" sz="2400" i="1" dirty="0">
                    <a:latin typeface="Times New Roman" panose="02020603050405020304" pitchFamily="18" charset="0"/>
                    <a:cs typeface="Times New Roman" panose="02020603050405020304" pitchFamily="18" charset="0"/>
                  </a:rPr>
                  <a:t> da</a:t>
                </a:r>
              </a:p>
              <a:p>
                <a:r>
                  <a:rPr lang="en-US" sz="2400" dirty="0">
                    <a:latin typeface="Times New Roman" panose="02020603050405020304" pitchFamily="18" charset="0"/>
                    <a:cs typeface="Times New Roman" panose="02020603050405020304" pitchFamily="18" charset="0"/>
                  </a:rPr>
                  <a:t>This operation is called convolution.</a:t>
                </a:r>
              </a:p>
              <a:p>
                <a:r>
                  <a:rPr lang="en-US" sz="2400" dirty="0">
                    <a:latin typeface="Times New Roman" panose="02020603050405020304" pitchFamily="18" charset="0"/>
                    <a:cs typeface="Times New Roman" panose="02020603050405020304" pitchFamily="18" charset="0"/>
                  </a:rPr>
                  <a:t>The convolution operation is typically denoted with an asterisk: </a:t>
                </a:r>
                <a:r>
                  <a:rPr lang="en-US" sz="2400" i="1" dirty="0">
                    <a:latin typeface="Times New Roman" panose="02020603050405020304" pitchFamily="18" charset="0"/>
                    <a:cs typeface="Times New Roman" panose="02020603050405020304" pitchFamily="18" charset="0"/>
                  </a:rPr>
                  <a:t>s(t) = (x ∗ w)(t)</a:t>
                </a:r>
              </a:p>
              <a:p>
                <a:r>
                  <a:rPr lang="en-US" sz="2400" dirty="0">
                    <a:latin typeface="Times New Roman" panose="02020603050405020304" pitchFamily="18" charset="0"/>
                    <a:cs typeface="Times New Roman" panose="02020603050405020304" pitchFamily="18" charset="0"/>
                  </a:rPr>
                  <a:t>In general, convolution is defined for any functions for which the above integral is defined.</a:t>
                </a:r>
                <a:endParaRPr lang="en-IN"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4C3ACB5-1795-475D-AA2D-1C15FFDB0EB6}"/>
                  </a:ext>
                </a:extLst>
              </p:cNvPr>
              <p:cNvSpPr>
                <a:spLocks noGrp="1" noRot="1" noChangeAspect="1" noMove="1" noResize="1" noEditPoints="1" noAdjustHandles="1" noChangeArrowheads="1" noChangeShapeType="1" noTextEdit="1"/>
              </p:cNvSpPr>
              <p:nvPr>
                <p:ph idx="1"/>
              </p:nvPr>
            </p:nvSpPr>
            <p:spPr>
              <a:xfrm>
                <a:off x="712236" y="1301622"/>
                <a:ext cx="10972800" cy="4530725"/>
              </a:xfrm>
              <a:blipFill>
                <a:blip r:embed="rId2"/>
                <a:stretch>
                  <a:fillRect l="-222" t="-107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8CDA3479-91DC-4E60-8A70-8AD987A4E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38725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A289-8296-ED12-6C1E-71E6AB13BE9E}"/>
              </a:ext>
            </a:extLst>
          </p:cNvPr>
          <p:cNvSpPr>
            <a:spLocks noGrp="1"/>
          </p:cNvSpPr>
          <p:nvPr>
            <p:ph type="title"/>
          </p:nvPr>
        </p:nvSpPr>
        <p:spPr/>
        <p:txBody>
          <a:bodyPr/>
          <a:lstStyle/>
          <a:p>
            <a:r>
              <a:rPr lang="en-US" dirty="0"/>
              <a:t>Understanding and Calculating the number of Parameters in CNNs</a:t>
            </a:r>
            <a:endParaRPr lang="en-IN" dirty="0"/>
          </a:p>
        </p:txBody>
      </p:sp>
      <p:pic>
        <p:nvPicPr>
          <p:cNvPr id="5" name="Picture 4">
            <a:extLst>
              <a:ext uri="{FF2B5EF4-FFF2-40B4-BE49-F238E27FC236}">
                <a16:creationId xmlns:a16="http://schemas.microsoft.com/office/drawing/2014/main" id="{340785A3-113A-022A-7AC7-D3C7A2114CDD}"/>
              </a:ext>
            </a:extLst>
          </p:cNvPr>
          <p:cNvPicPr>
            <a:picLocks noChangeAspect="1"/>
          </p:cNvPicPr>
          <p:nvPr/>
        </p:nvPicPr>
        <p:blipFill rotWithShape="1">
          <a:blip r:embed="rId2"/>
          <a:srcRect l="920" t="20671" r="2571" b="17861"/>
          <a:stretch/>
        </p:blipFill>
        <p:spPr>
          <a:xfrm>
            <a:off x="336428" y="1682602"/>
            <a:ext cx="11766431" cy="4215411"/>
          </a:xfrm>
          <a:prstGeom prst="rect">
            <a:avLst/>
          </a:prstGeom>
        </p:spPr>
      </p:pic>
    </p:spTree>
    <p:extLst>
      <p:ext uri="{BB962C8B-B14F-4D97-AF65-F5344CB8AC3E}">
        <p14:creationId xmlns:p14="http://schemas.microsoft.com/office/powerpoint/2010/main" val="35264837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A277-ECCA-40D0-85B4-45392F9C598B}"/>
              </a:ext>
            </a:extLst>
          </p:cNvPr>
          <p:cNvSpPr>
            <a:spLocks noGrp="1"/>
          </p:cNvSpPr>
          <p:nvPr>
            <p:ph type="title"/>
          </p:nvPr>
        </p:nvSpPr>
        <p:spPr/>
        <p:txBody>
          <a:bodyPr/>
          <a:lstStyle/>
          <a:p>
            <a:r>
              <a:rPr lang="en-US" dirty="0"/>
              <a:t>Acknowledgements</a:t>
            </a:r>
            <a:endParaRPr lang="en-IN" dirty="0"/>
          </a:p>
        </p:txBody>
      </p:sp>
      <p:sp>
        <p:nvSpPr>
          <p:cNvPr id="3" name="Text Placeholder 2">
            <a:extLst>
              <a:ext uri="{FF2B5EF4-FFF2-40B4-BE49-F238E27FC236}">
                <a16:creationId xmlns:a16="http://schemas.microsoft.com/office/drawing/2014/main" id="{F4F7CA59-8C8B-4415-880F-C8D67B1921EE}"/>
              </a:ext>
            </a:extLst>
          </p:cNvPr>
          <p:cNvSpPr>
            <a:spLocks noGrp="1"/>
          </p:cNvSpPr>
          <p:nvPr>
            <p:ph type="body" idx="1"/>
          </p:nvPr>
        </p:nvSpPr>
        <p:spPr>
          <a:xfrm>
            <a:off x="609600" y="1527531"/>
            <a:ext cx="10972800" cy="4530725"/>
          </a:xfrm>
        </p:spPr>
        <p:txBody>
          <a:bodyPr/>
          <a:lstStyle/>
          <a:p>
            <a:r>
              <a:rPr lang="en-US" sz="2400" dirty="0">
                <a:latin typeface="Times New Roman" panose="02020603050405020304" pitchFamily="18" charset="0"/>
                <a:cs typeface="Times New Roman" panose="02020603050405020304" pitchFamily="18" charset="0"/>
              </a:rPr>
              <a:t>I thank Prof. Andrew Ng for making his teaching content publicly available for reuse for effective teaching.</a:t>
            </a:r>
          </a:p>
          <a:p>
            <a:r>
              <a:rPr lang="en-US" sz="2400" dirty="0">
                <a:latin typeface="Times New Roman" panose="02020603050405020304" pitchFamily="18" charset="0"/>
                <a:cs typeface="Times New Roman" panose="02020603050405020304" pitchFamily="18" charset="0"/>
              </a:rPr>
              <a:t>I thank Dr </a:t>
            </a:r>
            <a:r>
              <a:rPr lang="en-US" sz="2400" dirty="0" err="1">
                <a:latin typeface="Times New Roman" panose="02020603050405020304" pitchFamily="18" charset="0"/>
                <a:cs typeface="Times New Roman" panose="02020603050405020304" pitchFamily="18" charset="0"/>
              </a:rPr>
              <a:t>Swagatam</a:t>
            </a:r>
            <a:r>
              <a:rPr lang="en-US" sz="2400" dirty="0">
                <a:latin typeface="Times New Roman" panose="02020603050405020304" pitchFamily="18" charset="0"/>
                <a:cs typeface="Times New Roman" panose="02020603050405020304" pitchFamily="18" charset="0"/>
              </a:rPr>
              <a:t> Das, Indian Statistical Institute, Kolkata for sharing some of the slides.</a:t>
            </a:r>
          </a:p>
          <a:p>
            <a:r>
              <a:rPr lang="en-US" sz="2400" b="1" i="0" dirty="0">
                <a:solidFill>
                  <a:srgbClr val="1F1F1F"/>
                </a:solidFill>
                <a:effectLst/>
                <a:latin typeface="Times New Roman" panose="02020603050405020304" pitchFamily="18" charset="0"/>
                <a:cs typeface="Times New Roman" panose="02020603050405020304" pitchFamily="18" charset="0"/>
              </a:rPr>
              <a:t>Lecture content is prepared based in the course “Neural Networks and Deep Learning” </a:t>
            </a:r>
            <a:r>
              <a:rPr lang="en-IN" sz="2400" b="0" i="0" dirty="0">
                <a:solidFill>
                  <a:srgbClr val="1F1F1F"/>
                </a:solidFill>
                <a:effectLst/>
                <a:latin typeface="Times New Roman" panose="02020603050405020304" pitchFamily="18" charset="0"/>
                <a:cs typeface="Times New Roman" panose="02020603050405020304" pitchFamily="18" charset="0"/>
              </a:rPr>
              <a:t>by DeepLearning.AI – Delivered by Andrew Ng</a:t>
            </a:r>
          </a:p>
          <a:p>
            <a:r>
              <a:rPr lang="en-US" sz="2400" b="1" i="0" dirty="0">
                <a:solidFill>
                  <a:srgbClr val="1F1F1F"/>
                </a:solidFill>
                <a:effectLst/>
                <a:latin typeface="Times New Roman" panose="02020603050405020304" pitchFamily="18" charset="0"/>
                <a:cs typeface="Times New Roman" panose="02020603050405020304" pitchFamily="18" charset="0"/>
              </a:rPr>
              <a:t> </a:t>
            </a:r>
            <a:r>
              <a:rPr lang="en-US" sz="2400" b="1" i="0" dirty="0">
                <a:solidFill>
                  <a:srgbClr val="1F1F1F"/>
                </a:solidFill>
                <a:effectLst/>
                <a:latin typeface="Times New Roman" panose="02020603050405020304" pitchFamily="18" charset="0"/>
                <a:cs typeface="Times New Roman" panose="02020603050405020304" pitchFamily="18" charset="0"/>
                <a:hlinkClick r:id="rId2"/>
              </a:rPr>
              <a:t>https://d2l.ai</a:t>
            </a:r>
            <a:endParaRPr lang="en-US" sz="2400" b="1" i="0" dirty="0">
              <a:solidFill>
                <a:srgbClr val="1F1F1F"/>
              </a:solidFill>
              <a:effectLst/>
              <a:latin typeface="Times New Roman" panose="02020603050405020304" pitchFamily="18" charset="0"/>
              <a:cs typeface="Times New Roman" panose="02020603050405020304" pitchFamily="18" charset="0"/>
            </a:endParaRPr>
          </a:p>
          <a:p>
            <a:r>
              <a:rPr lang="en-US" sz="2400" b="1" i="0" dirty="0">
                <a:solidFill>
                  <a:srgbClr val="1F1F1F"/>
                </a:solidFill>
                <a:effectLst/>
                <a:latin typeface="Times New Roman" panose="02020603050405020304" pitchFamily="18" charset="0"/>
                <a:cs typeface="Times New Roman" panose="02020603050405020304" pitchFamily="18" charset="0"/>
                <a:hlinkClick r:id="rId3"/>
              </a:rPr>
              <a:t>https://cs231n.github.io</a:t>
            </a:r>
            <a:endParaRPr lang="en-US" sz="2400" b="1" i="0" dirty="0">
              <a:solidFill>
                <a:srgbClr val="1F1F1F"/>
              </a:solidFill>
              <a:effectLst/>
              <a:latin typeface="Times New Roman" panose="02020603050405020304" pitchFamily="18" charset="0"/>
              <a:cs typeface="Times New Roman" panose="02020603050405020304" pitchFamily="18" charset="0"/>
            </a:endParaRPr>
          </a:p>
          <a:p>
            <a:pPr marL="0" indent="0">
              <a:buNone/>
            </a:pPr>
            <a:endParaRPr lang="en-US" b="1" i="0" dirty="0">
              <a:solidFill>
                <a:srgbClr val="1F1F1F"/>
              </a:solidFill>
              <a:effectLst/>
              <a:latin typeface="Source Sans Pro" panose="020B0503030403020204" pitchFamily="34" charset="0"/>
            </a:endParaRPr>
          </a:p>
          <a:p>
            <a:pPr marL="0" indent="0">
              <a:buNone/>
            </a:pPr>
            <a:endParaRPr lang="en-IN" dirty="0"/>
          </a:p>
        </p:txBody>
      </p:sp>
      <p:pic>
        <p:nvPicPr>
          <p:cNvPr id="4" name="Picture 3">
            <a:extLst>
              <a:ext uri="{FF2B5EF4-FFF2-40B4-BE49-F238E27FC236}">
                <a16:creationId xmlns:a16="http://schemas.microsoft.com/office/drawing/2014/main" id="{02DB2FCC-79DA-4711-A728-746A8D6F0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286762589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D4EE-0AEF-4A05-8D7D-1348EDB82501}"/>
              </a:ext>
            </a:extLst>
          </p:cNvPr>
          <p:cNvSpPr>
            <a:spLocks noGrp="1"/>
          </p:cNvSpPr>
          <p:nvPr>
            <p:ph type="title"/>
          </p:nvPr>
        </p:nvSpPr>
        <p:spPr/>
        <p:txBody>
          <a:bodyPr/>
          <a:lstStyle/>
          <a:p>
            <a:r>
              <a:rPr lang="en-US" dirty="0"/>
              <a:t>Recent work from my team </a:t>
            </a:r>
            <a:endParaRPr lang="en-IN" dirty="0"/>
          </a:p>
        </p:txBody>
      </p:sp>
      <p:sp>
        <p:nvSpPr>
          <p:cNvPr id="3" name="Text Placeholder 2">
            <a:extLst>
              <a:ext uri="{FF2B5EF4-FFF2-40B4-BE49-F238E27FC236}">
                <a16:creationId xmlns:a16="http://schemas.microsoft.com/office/drawing/2014/main" id="{B25DD099-3F61-4C86-8544-D58F2CCBE3B5}"/>
              </a:ext>
            </a:extLst>
          </p:cNvPr>
          <p:cNvSpPr>
            <a:spLocks noGrp="1"/>
          </p:cNvSpPr>
          <p:nvPr>
            <p:ph type="body" idx="1"/>
          </p:nvPr>
        </p:nvSpPr>
        <p:spPr/>
        <p:txBody>
          <a:bodyPr/>
          <a:lstStyle/>
          <a:p>
            <a:r>
              <a:rPr lang="en-US" dirty="0"/>
              <a:t>Following is the link for the </a:t>
            </a:r>
            <a:r>
              <a:rPr lang="en-US" dirty="0" err="1"/>
              <a:t>jupyter</a:t>
            </a:r>
            <a:r>
              <a:rPr lang="en-US" dirty="0"/>
              <a:t> notebook which is developed by my Student (available @ Kaggle.com)</a:t>
            </a:r>
          </a:p>
          <a:p>
            <a:pPr marL="0" indent="0">
              <a:buNone/>
            </a:pPr>
            <a:r>
              <a:rPr lang="en-US" dirty="0"/>
              <a:t>   Mr. </a:t>
            </a:r>
            <a:r>
              <a:rPr lang="en-US" dirty="0" err="1"/>
              <a:t>Syam</a:t>
            </a:r>
            <a:r>
              <a:rPr lang="en-US" dirty="0"/>
              <a:t> (Systems Engineer, TCS, Bangalore) </a:t>
            </a:r>
          </a:p>
          <a:p>
            <a:endParaRPr lang="en-US" dirty="0"/>
          </a:p>
          <a:p>
            <a:pPr lvl="1"/>
            <a:r>
              <a:rPr lang="en-IN" dirty="0"/>
              <a:t>https://www.kaggle.com/syamkakarla/traffic-sign-classification-using-resnet</a:t>
            </a:r>
          </a:p>
        </p:txBody>
      </p:sp>
      <p:pic>
        <p:nvPicPr>
          <p:cNvPr id="5" name="Picture 4">
            <a:extLst>
              <a:ext uri="{FF2B5EF4-FFF2-40B4-BE49-F238E27FC236}">
                <a16:creationId xmlns:a16="http://schemas.microsoft.com/office/drawing/2014/main" id="{49AF00C1-43AC-454D-A1B6-988EC6071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7108307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249A21-E943-48CC-A9ED-680295CAC370}"/>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6673BD0F-7C08-4F1D-BAE5-E356E798D59C}"/>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CC4D4C6A-1C77-4522-B92A-3F21EC44B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07111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8A73-7E04-40AC-9571-96F11D6BCC25}"/>
              </a:ext>
            </a:extLst>
          </p:cNvPr>
          <p:cNvSpPr>
            <a:spLocks noGrp="1"/>
          </p:cNvSpPr>
          <p:nvPr>
            <p:ph type="title"/>
          </p:nvPr>
        </p:nvSpPr>
        <p:spPr/>
        <p:txBody>
          <a:bodyPr/>
          <a:lstStyle/>
          <a:p>
            <a:r>
              <a:rPr lang="en-US" dirty="0"/>
              <a:t>Some Terminology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5D8C8-9C83-4EB1-9B89-B59AAC41F234}"/>
                  </a:ext>
                </a:extLst>
              </p:cNvPr>
              <p:cNvSpPr>
                <a:spLocks noGrp="1"/>
              </p:cNvSpPr>
              <p:nvPr>
                <p:ph idx="1"/>
              </p:nvPr>
            </p:nvSpPr>
            <p:spPr>
              <a:xfrm>
                <a:off x="609599" y="1417639"/>
                <a:ext cx="11081657" cy="4530725"/>
              </a:xfrm>
            </p:spPr>
            <p:txBody>
              <a:bodyPr/>
              <a:lstStyle/>
              <a:p>
                <a:pPr algn="just"/>
                <a:r>
                  <a:rPr lang="en-US" sz="2400" dirty="0">
                    <a:latin typeface="Times New Roman" panose="02020603050405020304" pitchFamily="18" charset="0"/>
                    <a:cs typeface="Times New Roman" panose="02020603050405020304" pitchFamily="18" charset="0"/>
                  </a:rPr>
                  <a:t>In convolutional network terminology, the first argument (in the previous example, the function </a:t>
                </a:r>
                <a:r>
                  <a:rPr lang="en-US" sz="2400" i="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to the convolution is often referred to as the </a:t>
                </a:r>
                <a:r>
                  <a:rPr lang="en-US" sz="2400" i="1" dirty="0">
                    <a:latin typeface="Times New Roman" panose="02020603050405020304" pitchFamily="18" charset="0"/>
                    <a:cs typeface="Times New Roman" panose="02020603050405020304" pitchFamily="18" charset="0"/>
                  </a:rPr>
                  <a:t>input</a:t>
                </a:r>
                <a:r>
                  <a:rPr lang="en-US" sz="2400" dirty="0">
                    <a:latin typeface="Times New Roman" panose="02020603050405020304" pitchFamily="18" charset="0"/>
                    <a:cs typeface="Times New Roman" panose="02020603050405020304" pitchFamily="18" charset="0"/>
                  </a:rPr>
                  <a:t> and the second argument (in this example, the function </a:t>
                </a:r>
                <a:r>
                  <a:rPr lang="en-US" sz="2400" i="1" dirty="0">
                    <a:latin typeface="Times New Roman" panose="02020603050405020304" pitchFamily="18" charset="0"/>
                    <a:cs typeface="Times New Roman" panose="02020603050405020304" pitchFamily="18" charset="0"/>
                  </a:rPr>
                  <a:t>w</a:t>
                </a:r>
                <a:r>
                  <a:rPr lang="en-US" sz="2400" dirty="0">
                    <a:latin typeface="Times New Roman" panose="02020603050405020304" pitchFamily="18" charset="0"/>
                    <a:cs typeface="Times New Roman" panose="02020603050405020304" pitchFamily="18" charset="0"/>
                  </a:rPr>
                  <a:t>) as the </a:t>
                </a:r>
                <a:r>
                  <a:rPr lang="en-US" sz="2400" i="1" dirty="0">
                    <a:latin typeface="Times New Roman" panose="02020603050405020304" pitchFamily="18" charset="0"/>
                    <a:cs typeface="Times New Roman" panose="02020603050405020304" pitchFamily="18" charset="0"/>
                  </a:rPr>
                  <a:t>kernel</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The output is sometimes referred to as the </a:t>
                </a:r>
                <a:r>
                  <a:rPr lang="en-US" sz="2400" i="1" dirty="0">
                    <a:latin typeface="Times New Roman" panose="02020603050405020304" pitchFamily="18" charset="0"/>
                    <a:cs typeface="Times New Roman" panose="02020603050405020304" pitchFamily="18" charset="0"/>
                  </a:rPr>
                  <a:t>feature map</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It might be more realistic to assume that our laser provides a measurement once per second. The time index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can then take on only integer values. If we now assume that </a:t>
                </a:r>
                <a:r>
                  <a:rPr lang="en-US" sz="2400" i="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w</a:t>
                </a:r>
                <a:r>
                  <a:rPr lang="en-US" sz="2400" dirty="0">
                    <a:latin typeface="Times New Roman" panose="02020603050405020304" pitchFamily="18" charset="0"/>
                    <a:cs typeface="Times New Roman" panose="02020603050405020304" pitchFamily="18" charset="0"/>
                  </a:rPr>
                  <a:t> are defined only on integer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we can define the discrete convolution:</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𝑠</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𝑡</m:t>
                          </m:r>
                        </m:e>
                      </m:d>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𝑤</m:t>
                          </m:r>
                        </m:e>
                      </m:d>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𝑡</m:t>
                          </m:r>
                        </m:e>
                      </m:d>
                      <m:r>
                        <a:rPr lang="en-US" sz="2400" b="0" i="1" smtClean="0">
                          <a:latin typeface="Cambria Math" panose="02040503050406030204" pitchFamily="18" charset="0"/>
                          <a:cs typeface="Times New Roman" panose="02020603050405020304" pitchFamily="18" charset="0"/>
                        </a:rPr>
                        <m:t>=</m:t>
                      </m:r>
                      <m:nary>
                        <m:naryPr>
                          <m:chr m:val="∑"/>
                          <m:limLoc m:val="subSup"/>
                          <m:ctrlPr>
                            <a:rPr lang="en-US" sz="2400" b="0" i="1" smtClean="0">
                              <a:latin typeface="Cambria Math" panose="02040503050406030204" pitchFamily="18" charset="0"/>
                              <a:cs typeface="Times New Roman" panose="02020603050405020304" pitchFamily="18" charset="0"/>
                            </a:rPr>
                          </m:ctrlPr>
                        </m:naryPr>
                        <m:sub>
                          <m:r>
                            <m:rPr>
                              <m:brk m:alnAt="25"/>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ub>
                        <m: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sz="2400" b="0" i="1" smtClean="0">
                              <a:latin typeface="Cambria Math" panose="02040503050406030204" pitchFamily="18" charset="0"/>
                              <a:cs typeface="Times New Roman" panose="02020603050405020304" pitchFamily="18" charset="0"/>
                            </a:rPr>
                            <m:t>𝑥</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𝑎</m:t>
                              </m:r>
                            </m:e>
                          </m:d>
                          <m:r>
                            <a:rPr lang="en-US" sz="2400" b="0" i="1" smtClean="0">
                              <a:latin typeface="Cambria Math" panose="02040503050406030204" pitchFamily="18" charset="0"/>
                              <a:cs typeface="Times New Roman" panose="02020603050405020304" pitchFamily="18" charset="0"/>
                            </a:rPr>
                            <m:t>𝑤</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𝑎</m:t>
                          </m:r>
                          <m:r>
                            <a:rPr lang="en-US" sz="2400" b="0" i="1" smtClean="0">
                              <a:latin typeface="Cambria Math" panose="02040503050406030204" pitchFamily="18" charset="0"/>
                              <a:cs typeface="Times New Roman" panose="02020603050405020304" pitchFamily="18" charset="0"/>
                            </a:rPr>
                            <m:t>)</m:t>
                          </m:r>
                        </m:e>
                      </m:nary>
                    </m:oMath>
                  </m:oMathPara>
                </a14:m>
                <a:endParaRPr lang="en-IN"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EA5D8C8-9C83-4EB1-9B89-B59AAC41F234}"/>
                  </a:ext>
                </a:extLst>
              </p:cNvPr>
              <p:cNvSpPr>
                <a:spLocks noGrp="1" noRot="1" noChangeAspect="1" noMove="1" noResize="1" noEditPoints="1" noAdjustHandles="1" noChangeArrowheads="1" noChangeShapeType="1" noTextEdit="1"/>
              </p:cNvSpPr>
              <p:nvPr>
                <p:ph idx="1"/>
              </p:nvPr>
            </p:nvSpPr>
            <p:spPr>
              <a:xfrm>
                <a:off x="609599" y="1417639"/>
                <a:ext cx="11081657" cy="4530725"/>
              </a:xfrm>
              <a:blipFill>
                <a:blip r:embed="rId2"/>
                <a:stretch>
                  <a:fillRect l="-220" t="-1077" r="-82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3E809812-D7AA-4971-88FC-5D0648D18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361414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D63A-F1D7-4B3A-B0FA-E14A8A8BA9F6}"/>
              </a:ext>
            </a:extLst>
          </p:cNvPr>
          <p:cNvSpPr>
            <a:spLocks noGrp="1"/>
          </p:cNvSpPr>
          <p:nvPr>
            <p:ph type="title"/>
          </p:nvPr>
        </p:nvSpPr>
        <p:spPr/>
        <p:txBody>
          <a:bodyPr/>
          <a:lstStyle/>
          <a:p>
            <a:r>
              <a:rPr lang="en-US" dirty="0"/>
              <a:t>Tensors!</a:t>
            </a:r>
            <a:endParaRPr lang="en-IN" dirty="0"/>
          </a:p>
        </p:txBody>
      </p:sp>
      <p:sp>
        <p:nvSpPr>
          <p:cNvPr id="3" name="Content Placeholder 2">
            <a:extLst>
              <a:ext uri="{FF2B5EF4-FFF2-40B4-BE49-F238E27FC236}">
                <a16:creationId xmlns:a16="http://schemas.microsoft.com/office/drawing/2014/main" id="{D8A855D4-6B35-4A67-AD27-988049DBF851}"/>
              </a:ext>
            </a:extLst>
          </p:cNvPr>
          <p:cNvSpPr>
            <a:spLocks noGrp="1"/>
          </p:cNvSpPr>
          <p:nvPr>
            <p:ph idx="1"/>
          </p:nvPr>
        </p:nvSpPr>
        <p:spPr/>
        <p:txBody>
          <a:bodyPr/>
          <a:lstStyle/>
          <a:p>
            <a:r>
              <a:rPr lang="en-US" dirty="0"/>
              <a:t>In machine learning applications, the input is usually a multidimensional array of data and the kernel is usually a multidimensional array of parameters that are adapted by the learning algorithm. We will refer to these multidimensional arrays as tensors.</a:t>
            </a:r>
            <a:endParaRPr lang="en-IN" dirty="0"/>
          </a:p>
        </p:txBody>
      </p:sp>
      <p:pic>
        <p:nvPicPr>
          <p:cNvPr id="4" name="Picture 3">
            <a:extLst>
              <a:ext uri="{FF2B5EF4-FFF2-40B4-BE49-F238E27FC236}">
                <a16:creationId xmlns:a16="http://schemas.microsoft.com/office/drawing/2014/main" id="{27B93019-7C3E-4212-8643-6B83490D6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410918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98B0-AC1B-4ACD-A346-A23673FF30D7}"/>
              </a:ext>
            </a:extLst>
          </p:cNvPr>
          <p:cNvSpPr>
            <a:spLocks noGrp="1"/>
          </p:cNvSpPr>
          <p:nvPr>
            <p:ph type="title"/>
          </p:nvPr>
        </p:nvSpPr>
        <p:spPr/>
        <p:txBody>
          <a:bodyPr/>
          <a:lstStyle/>
          <a:p>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F80DC4-06A1-4D5D-8281-19ACEED4CE81}"/>
                  </a:ext>
                </a:extLst>
              </p:cNvPr>
              <p:cNvSpPr>
                <a:spLocks noGrp="1"/>
              </p:cNvSpPr>
              <p:nvPr>
                <p:ph idx="1"/>
              </p:nvPr>
            </p:nvSpPr>
            <p:spPr/>
            <p:txBody>
              <a:bodyPr/>
              <a:lstStyle/>
              <a:p>
                <a:r>
                  <a:rPr lang="en-US" dirty="0"/>
                  <a:t>We often use convolutions over more than one axis at a time. For example, if we use a two-dimensional image I as our input, we probably also want to use a two-dimensional kernel K</a:t>
                </a:r>
              </a:p>
              <a:p>
                <a:pPr marL="0" indent="0">
                  <a:buNone/>
                </a:pPr>
                <a:r>
                  <a:rPr lang="en-US" sz="3200" b="0" dirty="0">
                    <a:cs typeface="Times New Roman" panose="02020603050405020304" pitchFamily="18" charset="0"/>
                  </a:rPr>
                  <a:t>	</a:t>
                </a:r>
                <a14:m>
                  <m:oMath xmlns:m="http://schemas.openxmlformats.org/officeDocument/2006/math">
                    <m:r>
                      <a:rPr lang="en-US" sz="3200" b="0" i="1" smtClean="0">
                        <a:latin typeface="Cambria Math" panose="02040503050406030204" pitchFamily="18" charset="0"/>
                        <a:cs typeface="Times New Roman" panose="02020603050405020304" pitchFamily="18" charset="0"/>
                      </a:rPr>
                      <m:t>𝑠</m:t>
                    </m:r>
                    <m:d>
                      <m:dPr>
                        <m:ctrlPr>
                          <a:rPr lang="en-US" sz="3200" b="0" i="1" smtClean="0">
                            <a:latin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cs typeface="Times New Roman" panose="02020603050405020304" pitchFamily="18" charset="0"/>
                          </a:rPr>
                          <m:t>𝑖</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𝑗</m:t>
                        </m:r>
                      </m:e>
                    </m:d>
                    <m:r>
                      <a:rPr lang="en-US" sz="3200" b="0" i="1" smtClean="0">
                        <a:latin typeface="Cambria Math" panose="02040503050406030204" pitchFamily="18" charset="0"/>
                        <a:cs typeface="Times New Roman" panose="02020603050405020304" pitchFamily="18" charset="0"/>
                      </a:rPr>
                      <m:t>=</m:t>
                    </m:r>
                    <m:d>
                      <m:dPr>
                        <m:ctrlPr>
                          <a:rPr lang="en-US" sz="3200" b="0" i="1" smtClean="0">
                            <a:latin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cs typeface="Times New Roman" panose="02020603050405020304" pitchFamily="18" charset="0"/>
                          </a:rPr>
                          <m:t>𝐼</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𝐾</m:t>
                        </m:r>
                      </m:e>
                    </m:d>
                    <m:d>
                      <m:dPr>
                        <m:ctrlPr>
                          <a:rPr lang="en-US" sz="3200" b="0" i="1" smtClean="0">
                            <a:latin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cs typeface="Times New Roman" panose="02020603050405020304" pitchFamily="18" charset="0"/>
                          </a:rPr>
                          <m:t>𝑖</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𝑗</m:t>
                        </m:r>
                      </m:e>
                    </m:d>
                    <m:r>
                      <a:rPr lang="en-US" sz="3200" b="0" i="1" smtClean="0">
                        <a:latin typeface="Cambria Math" panose="02040503050406030204" pitchFamily="18" charset="0"/>
                        <a:cs typeface="Times New Roman" panose="02020603050405020304" pitchFamily="18" charset="0"/>
                      </a:rPr>
                      <m:t>=</m:t>
                    </m:r>
                    <m:nary>
                      <m:naryPr>
                        <m:chr m:val="∑"/>
                        <m:limLoc m:val="subSup"/>
                        <m:ctrlPr>
                          <a:rPr lang="en-US" sz="3200" b="0" i="1" smtClean="0">
                            <a:latin typeface="Cambria Math" panose="02040503050406030204" pitchFamily="18" charset="0"/>
                            <a:cs typeface="Times New Roman" panose="02020603050405020304" pitchFamily="18" charset="0"/>
                          </a:rPr>
                        </m:ctrlPr>
                      </m:naryPr>
                      <m:sub>
                        <m:r>
                          <m:rPr>
                            <m:brk m:alnAt="1"/>
                          </m:rPr>
                          <a:rPr lang="en-US" sz="3200" b="0" i="1" smtClean="0">
                            <a:latin typeface="Cambria Math" panose="02040503050406030204" pitchFamily="18" charset="0"/>
                            <a:cs typeface="Times New Roman" panose="02020603050405020304" pitchFamily="18" charset="0"/>
                          </a:rPr>
                          <m:t>𝑚</m:t>
                        </m:r>
                      </m:sub>
                      <m:sup>
                        <m:r>
                          <a:rPr lang="en-US" sz="3200" b="0" i="1" smtClean="0">
                            <a:latin typeface="Cambria Math" panose="02040503050406030204" pitchFamily="18" charset="0"/>
                            <a:ea typeface="Cambria Math" panose="02040503050406030204" pitchFamily="18" charset="0"/>
                            <a:cs typeface="Times New Roman" panose="02020603050405020304" pitchFamily="18" charset="0"/>
                          </a:rPr>
                          <m:t>𝑛</m:t>
                        </m:r>
                      </m:sup>
                      <m:e>
                        <m:r>
                          <a:rPr lang="en-US" sz="3200" b="0" i="1" smtClean="0">
                            <a:latin typeface="Cambria Math" panose="02040503050406030204" pitchFamily="18" charset="0"/>
                            <a:ea typeface="Cambria Math" panose="02040503050406030204" pitchFamily="18" charset="0"/>
                            <a:cs typeface="Times New Roman" panose="02020603050405020304" pitchFamily="18" charset="0"/>
                          </a:rPr>
                          <m:t>𝐼</m:t>
                        </m:r>
                        <m:d>
                          <m:dPr>
                            <m:ctrlPr>
                              <a:rPr lang="en-US" sz="3200" b="0" i="1" smtClean="0">
                                <a:latin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cs typeface="Times New Roman" panose="02020603050405020304" pitchFamily="18" charset="0"/>
                              </a:rPr>
                              <m:t>𝑚</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𝑛</m:t>
                            </m:r>
                          </m:e>
                        </m:d>
                        <m:r>
                          <a:rPr lang="en-US" sz="3200" b="0" i="1" smtClean="0">
                            <a:latin typeface="Cambria Math" panose="02040503050406030204" pitchFamily="18" charset="0"/>
                            <a:cs typeface="Times New Roman" panose="02020603050405020304" pitchFamily="18" charset="0"/>
                          </a:rPr>
                          <m:t>𝐾</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𝑖</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𝑚</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𝑗</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cs typeface="Times New Roman" panose="02020603050405020304" pitchFamily="18" charset="0"/>
                          </a:rPr>
                          <m:t>𝑛</m:t>
                        </m:r>
                        <m:r>
                          <a:rPr lang="en-US" sz="3200" b="0" i="1" smtClean="0">
                            <a:latin typeface="Cambria Math" panose="02040503050406030204" pitchFamily="18" charset="0"/>
                            <a:cs typeface="Times New Roman" panose="02020603050405020304" pitchFamily="18" charset="0"/>
                          </a:rPr>
                          <m:t>)</m:t>
                        </m:r>
                      </m:e>
                    </m:nary>
                  </m:oMath>
                </a14:m>
                <a:endParaRPr lang="en-IN" dirty="0"/>
              </a:p>
              <a:p>
                <a:pPr marL="0" indent="0">
                  <a:buNone/>
                </a:pPr>
                <a:endParaRPr lang="en-IN" dirty="0"/>
              </a:p>
              <a:p>
                <a:r>
                  <a:rPr lang="en-IN" dirty="0"/>
                  <a:t>Note that </a:t>
                </a:r>
                <a:endParaRPr lang="en-US" sz="2800" b="0" i="1" dirty="0">
                  <a:latin typeface="Cambria Math" panose="02040503050406030204" pitchFamily="18" charset="0"/>
                  <a:cs typeface="Times New Roman" panose="02020603050405020304" pitchFamily="18" charset="0"/>
                </a:endParaRPr>
              </a:p>
              <a:p>
                <a:pPr marL="0" indent="0">
                  <a:buNone/>
                </a:pPr>
                <a:r>
                  <a:rPr lang="en-US" sz="2800" b="0" dirty="0">
                    <a:cs typeface="Times New Roman" panose="02020603050405020304" pitchFamily="18" charset="0"/>
                  </a:rPr>
                  <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𝐾</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𝐼</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𝑖</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𝑗</m:t>
                    </m:r>
                    <m:r>
                      <a:rPr lang="en-US" sz="2800" b="0" i="1" smtClean="0">
                        <a:latin typeface="Cambria Math" panose="02040503050406030204" pitchFamily="18" charset="0"/>
                        <a:cs typeface="Times New Roman" panose="02020603050405020304" pitchFamily="18" charset="0"/>
                      </a:rPr>
                      <m:t>)=</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𝐼</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𝐾</m:t>
                        </m:r>
                      </m:e>
                    </m:d>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𝑖</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𝑗</m:t>
                        </m:r>
                      </m:e>
                    </m:d>
                  </m:oMath>
                </a14:m>
                <a:r>
                  <a:rPr lang="en-IN" dirty="0"/>
                  <a:t> [Commutative]</a:t>
                </a:r>
              </a:p>
            </p:txBody>
          </p:sp>
        </mc:Choice>
        <mc:Fallback xmlns="">
          <p:sp>
            <p:nvSpPr>
              <p:cNvPr id="3" name="Content Placeholder 2">
                <a:extLst>
                  <a:ext uri="{FF2B5EF4-FFF2-40B4-BE49-F238E27FC236}">
                    <a16:creationId xmlns:a16="http://schemas.microsoft.com/office/drawing/2014/main" id="{43F80DC4-06A1-4D5D-8281-19ACEED4CE81}"/>
                  </a:ext>
                </a:extLst>
              </p:cNvPr>
              <p:cNvSpPr>
                <a:spLocks noGrp="1" noRot="1" noChangeAspect="1" noMove="1" noResize="1" noEditPoints="1" noAdjustHandles="1" noChangeArrowheads="1" noChangeShapeType="1" noTextEdit="1"/>
              </p:cNvSpPr>
              <p:nvPr>
                <p:ph idx="1"/>
              </p:nvPr>
            </p:nvSpPr>
            <p:spPr>
              <a:blipFill>
                <a:blip r:embed="rId2"/>
                <a:stretch>
                  <a:fillRect l="-444" t="-1750" r="-111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ADC395FB-39FC-4FCA-A73D-506B7C090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87" y="0"/>
            <a:ext cx="1167813" cy="1129004"/>
          </a:xfrm>
          <a:prstGeom prst="rect">
            <a:avLst/>
          </a:prstGeom>
        </p:spPr>
      </p:pic>
    </p:spTree>
    <p:extLst>
      <p:ext uri="{BB962C8B-B14F-4D97-AF65-F5344CB8AC3E}">
        <p14:creationId xmlns:p14="http://schemas.microsoft.com/office/powerpoint/2010/main" val="4057701409"/>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2EDD37C5E6EF408C936612402FAB23" ma:contentTypeVersion="4" ma:contentTypeDescription="Create a new document." ma:contentTypeScope="" ma:versionID="16905c31aef2bdb41f611e7a53aa6d01">
  <xsd:schema xmlns:xsd="http://www.w3.org/2001/XMLSchema" xmlns:xs="http://www.w3.org/2001/XMLSchema" xmlns:p="http://schemas.microsoft.com/office/2006/metadata/properties" xmlns:ns2="a0aa0f62-0089-45e5-a70c-744e11f105bf" targetNamespace="http://schemas.microsoft.com/office/2006/metadata/properties" ma:root="true" ma:fieldsID="1f552407737f9bb2ed0e113d68e3a360" ns2:_="">
    <xsd:import namespace="a0aa0f62-0089-45e5-a70c-744e11f105b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a0f62-0089-45e5-a70c-744e11f105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022022-4435-4DCC-94E3-B9F028E77E47}">
  <ds:schemaRefs>
    <ds:schemaRef ds:uri="http://schemas.microsoft.com/sharepoint/v3/contenttype/forms"/>
  </ds:schemaRefs>
</ds:datastoreItem>
</file>

<file path=customXml/itemProps2.xml><?xml version="1.0" encoding="utf-8"?>
<ds:datastoreItem xmlns:ds="http://schemas.openxmlformats.org/officeDocument/2006/customXml" ds:itemID="{D05B35A0-32BF-432E-84B7-8373A33223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D1AA2A-F65B-4D1E-B8E3-2CF16BEFA4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aa0f62-0089-45e5-a70c-744e11f10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DAA_Lecture_1</Template>
  <TotalTime>7266</TotalTime>
  <Words>3875</Words>
  <Application>Microsoft Office PowerPoint</Application>
  <PresentationFormat>Widescreen</PresentationFormat>
  <Paragraphs>972</Paragraphs>
  <Slides>63</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3" baseType="lpstr">
      <vt:lpstr>Arial</vt:lpstr>
      <vt:lpstr>Cambria Math</vt:lpstr>
      <vt:lpstr>Garamond</vt:lpstr>
      <vt:lpstr>Helvetica Neue</vt:lpstr>
      <vt:lpstr>Roboto</vt:lpstr>
      <vt:lpstr>Source Sans Pro</vt:lpstr>
      <vt:lpstr>Times New Roman</vt:lpstr>
      <vt:lpstr>Wingdings</vt:lpstr>
      <vt:lpstr>Edge</vt:lpstr>
      <vt:lpstr>方程式</vt:lpstr>
      <vt:lpstr>Convolutional Networks</vt:lpstr>
      <vt:lpstr>Introduction</vt:lpstr>
      <vt:lpstr>Plan of the talk </vt:lpstr>
      <vt:lpstr>Objective</vt:lpstr>
      <vt:lpstr>The building blocks</vt:lpstr>
      <vt:lpstr>Convolution…</vt:lpstr>
      <vt:lpstr>Some Terminology</vt:lpstr>
      <vt:lpstr>Tensors!</vt:lpstr>
      <vt:lpstr>PowerPoint Presentation</vt:lpstr>
      <vt:lpstr>Motivation</vt:lpstr>
      <vt:lpstr>Motivation..</vt:lpstr>
      <vt:lpstr>Consider learning an image:</vt:lpstr>
      <vt:lpstr>Same pattern appears in different places: They can be compressed! What about training a lot of such “small” detectors and each detector must “move around”.</vt:lpstr>
      <vt:lpstr>A convolutional layer</vt:lpstr>
      <vt:lpstr>Convolution</vt:lpstr>
      <vt:lpstr>Convolution</vt:lpstr>
      <vt:lpstr>Convolutional kernel</vt:lpstr>
      <vt:lpstr>Convolutional kernel</vt:lpstr>
      <vt:lpstr>Convolution</vt:lpstr>
      <vt:lpstr>Convolution</vt:lpstr>
      <vt:lpstr>Convolution</vt:lpstr>
      <vt:lpstr>PowerPoint Presentation</vt:lpstr>
      <vt:lpstr>PowerPoint Presentation</vt:lpstr>
      <vt:lpstr>PowerPoint Presentation</vt:lpstr>
      <vt:lpstr>Pooling</vt:lpstr>
      <vt:lpstr>PowerPoint Presentation</vt:lpstr>
      <vt:lpstr>Max Pooling</vt:lpstr>
      <vt:lpstr>The whole CNN</vt:lpstr>
      <vt:lpstr>Why Pooling</vt:lpstr>
      <vt:lpstr>A CNN compresses a fully connected network in two ways:</vt:lpstr>
      <vt:lpstr>Max Pooling</vt:lpstr>
      <vt:lpstr>Pooling layer</vt:lpstr>
      <vt:lpstr>Pooling</vt:lpstr>
      <vt:lpstr>The whole CNN</vt:lpstr>
      <vt:lpstr>The whole CNN</vt:lpstr>
      <vt:lpstr>Other Pooling Functions..</vt:lpstr>
      <vt:lpstr>Note</vt:lpstr>
      <vt:lpstr>Flattening</vt:lpstr>
      <vt:lpstr>PowerPoint Presentation</vt:lpstr>
      <vt:lpstr>PowerPoint Presentation</vt:lpstr>
      <vt:lpstr>PowerPoint Presentation</vt:lpstr>
      <vt:lpstr>Convolution and Pooling as an Infinitely Strong Prior</vt:lpstr>
      <vt:lpstr>Variants of the Basic Convolution Function</vt:lpstr>
      <vt:lpstr>Note</vt:lpstr>
      <vt:lpstr>Convolutional neural network for Image recognition</vt:lpstr>
      <vt:lpstr>Dense neural network and Convolutional neural network</vt:lpstr>
      <vt:lpstr>A simple CNN structure</vt:lpstr>
      <vt:lpstr>Demo – CNN </vt:lpstr>
      <vt:lpstr>MNIST dataset</vt:lpstr>
      <vt:lpstr>CIFAR10 dataset and  state of the art</vt:lpstr>
      <vt:lpstr>ImageNet</vt:lpstr>
      <vt:lpstr>Case studies </vt:lpstr>
      <vt:lpstr>LeNet-5 for MNIST</vt:lpstr>
      <vt:lpstr>Case studies</vt:lpstr>
      <vt:lpstr>Case studies</vt:lpstr>
      <vt:lpstr>Case studies</vt:lpstr>
      <vt:lpstr>PowerPoint Presentation</vt:lpstr>
      <vt:lpstr>AlexNet Architecture </vt:lpstr>
      <vt:lpstr>Googlenet </vt:lpstr>
      <vt:lpstr>Understanding and Calculating the number of Parameters in CNNs</vt:lpstr>
      <vt:lpstr>Acknowledgements</vt:lpstr>
      <vt:lpstr>Recent work from my team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Networks</dc:title>
  <dc:creator>hitendrasarma t</dc:creator>
  <cp:lastModifiedBy>H</cp:lastModifiedBy>
  <cp:revision>90</cp:revision>
  <dcterms:created xsi:type="dcterms:W3CDTF">2021-04-28T10:17:06Z</dcterms:created>
  <dcterms:modified xsi:type="dcterms:W3CDTF">2022-10-27T17:45:33Z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0x010100252EDD37C5E6EF408C936612402FAB23</vt:lpwstr>
  </property>
</Properties>
</file>